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8" r:id="rId4"/>
    <p:sldId id="258" r:id="rId5"/>
    <p:sldId id="259" r:id="rId6"/>
    <p:sldId id="260" r:id="rId7"/>
    <p:sldId id="261" r:id="rId8"/>
    <p:sldId id="333" r:id="rId9"/>
    <p:sldId id="262" r:id="rId10"/>
    <p:sldId id="263" r:id="rId11"/>
    <p:sldId id="264" r:id="rId12"/>
    <p:sldId id="265" r:id="rId13"/>
    <p:sldId id="267" r:id="rId14"/>
    <p:sldId id="270" r:id="rId15"/>
    <p:sldId id="266" r:id="rId16"/>
    <p:sldId id="272" r:id="rId17"/>
    <p:sldId id="269" r:id="rId18"/>
    <p:sldId id="276" r:id="rId19"/>
    <p:sldId id="274" r:id="rId20"/>
    <p:sldId id="275" r:id="rId21"/>
    <p:sldId id="277" r:id="rId22"/>
    <p:sldId id="271"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34"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32" r:id="rId64"/>
    <p:sldId id="289" r:id="rId65"/>
    <p:sldId id="320" r:id="rId66"/>
    <p:sldId id="321" r:id="rId67"/>
    <p:sldId id="318" r:id="rId68"/>
    <p:sldId id="319" r:id="rId69"/>
    <p:sldId id="324" r:id="rId70"/>
    <p:sldId id="325" r:id="rId71"/>
    <p:sldId id="323" r:id="rId72"/>
    <p:sldId id="327" r:id="rId73"/>
    <p:sldId id="328" r:id="rId74"/>
    <p:sldId id="329" r:id="rId75"/>
    <p:sldId id="330"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84" y="-5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ECFF8ED-19EB-45F7-8B22-043AE2153325}" type="datetimeFigureOut">
              <a:rPr lang="en-US" smtClean="0"/>
              <a:pPr/>
              <a:t>3/4/2014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211914A-0E29-496B-B7E7-6FB08B593C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CFF8ED-19EB-45F7-8B22-043AE2153325}" type="datetimeFigureOut">
              <a:rPr lang="en-US" smtClean="0"/>
              <a:pPr/>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1914A-0E29-496B-B7E7-6FB08B593C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CFF8ED-19EB-45F7-8B22-043AE2153325}" type="datetimeFigureOut">
              <a:rPr lang="en-US" smtClean="0"/>
              <a:pPr/>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1914A-0E29-496B-B7E7-6FB08B593C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ECFF8ED-19EB-45F7-8B22-043AE2153325}" type="datetimeFigureOut">
              <a:rPr lang="en-US" smtClean="0"/>
              <a:pPr/>
              <a:t>3/4/2014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211914A-0E29-496B-B7E7-6FB08B593C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ECFF8ED-19EB-45F7-8B22-043AE2153325}" type="datetimeFigureOut">
              <a:rPr lang="en-US" smtClean="0"/>
              <a:pPr/>
              <a:t>3/4/2014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211914A-0E29-496B-B7E7-6FB08B593CF5}"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ECFF8ED-19EB-45F7-8B22-043AE2153325}" type="datetimeFigureOut">
              <a:rPr lang="en-US" smtClean="0"/>
              <a:pPr/>
              <a:t>3/4/2014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211914A-0E29-496B-B7E7-6FB08B593C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ECFF8ED-19EB-45F7-8B22-043AE2153325}" type="datetimeFigureOut">
              <a:rPr lang="en-US" smtClean="0"/>
              <a:pPr/>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211914A-0E29-496B-B7E7-6FB08B593CF5}"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ECFF8ED-19EB-45F7-8B22-043AE2153325}" type="datetimeFigureOut">
              <a:rPr lang="en-US" smtClean="0"/>
              <a:pPr/>
              <a:t>3/4/2014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1914A-0E29-496B-B7E7-6FB08B593C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ECFF8ED-19EB-45F7-8B22-043AE2153325}" type="datetimeFigureOut">
              <a:rPr lang="en-US" smtClean="0"/>
              <a:pPr/>
              <a:t>3/4/2014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11914A-0E29-496B-B7E7-6FB08B593C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ECFF8ED-19EB-45F7-8B22-043AE2153325}" type="datetimeFigureOut">
              <a:rPr lang="en-US" smtClean="0"/>
              <a:pPr/>
              <a:t>3/4/2014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11914A-0E29-496B-B7E7-6FB08B593C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EECFF8ED-19EB-45F7-8B22-043AE2153325}" type="datetimeFigureOut">
              <a:rPr lang="en-US" smtClean="0"/>
              <a:pPr/>
              <a:t>3/4/2014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211914A-0E29-496B-B7E7-6FB08B593CF5}"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ECFF8ED-19EB-45F7-8B22-043AE2153325}" type="datetimeFigureOut">
              <a:rPr lang="en-US" smtClean="0"/>
              <a:pPr/>
              <a:t>3/4/2014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211914A-0E29-496B-B7E7-6FB08B593CF5}"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hyperlink" Target="http://www.google.com/url?sa=t&amp;rct=j&amp;q=&amp;esrc=s&amp;frm=1&amp;source=images&amp;cd=&amp;cad=rja&amp;ved=0CAQQjRw&amp;url=http://www.detroityes.com/mb/showthread.php?14478-battle-of-detroit-the-surrender-of-1812&amp;ei=PWX6Uq6KOKSHygHrhYHQDg&amp;usg=AFQjCNHV7i2gJK_w-p1Y369vOmSM-C3zq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upload.wikimedia.org/wikipedia/commons/3/3c/WilliamHullByRembrandtPeale.jp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5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72.gi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 Id="rId5" Type="http://schemas.openxmlformats.org/officeDocument/2006/relationships/image" Target="../media/image80.jpeg"/><Relationship Id="rId4" Type="http://schemas.openxmlformats.org/officeDocument/2006/relationships/image" Target="../media/image79.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Early American Detroit </a:t>
            </a:r>
            <a:br>
              <a:rPr lang="en-US" dirty="0" smtClean="0"/>
            </a:br>
            <a:r>
              <a:rPr lang="en-US" dirty="0" smtClean="0"/>
              <a:t>1787-1820</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Content Placeholder 3" descr="treatymap2.gif"/>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3733800" y="152400"/>
            <a:ext cx="5275263" cy="6553200"/>
          </a:xfrm>
        </p:spPr>
      </p:pic>
      <p:sp>
        <p:nvSpPr>
          <p:cNvPr id="92162" name="Title 1"/>
          <p:cNvSpPr>
            <a:spLocks noGrp="1"/>
          </p:cNvSpPr>
          <p:nvPr>
            <p:ph type="title"/>
          </p:nvPr>
        </p:nvSpPr>
        <p:spPr>
          <a:xfrm>
            <a:off x="381000" y="457200"/>
            <a:ext cx="5181600" cy="1143000"/>
          </a:xfrm>
        </p:spPr>
        <p:txBody>
          <a:bodyPr>
            <a:noAutofit/>
          </a:bodyPr>
          <a:lstStyle/>
          <a:p>
            <a:r>
              <a:rPr lang="en-US" sz="3500" dirty="0" smtClean="0">
                <a:ea typeface="ＭＳ Ｐゴシック" pitchFamily="34" charset="-128"/>
              </a:rPr>
              <a:t>Treaty Cessions </a:t>
            </a:r>
            <a:br>
              <a:rPr lang="en-US" sz="3500" dirty="0" smtClean="0">
                <a:ea typeface="ＭＳ Ｐゴシック" pitchFamily="34" charset="-128"/>
              </a:rPr>
            </a:br>
            <a:r>
              <a:rPr lang="en-US" sz="3500" dirty="0" smtClean="0">
                <a:ea typeface="ＭＳ Ｐゴシック" pitchFamily="34" charset="-128"/>
              </a:rPr>
              <a:t>created Michigan</a:t>
            </a:r>
          </a:p>
        </p:txBody>
      </p:sp>
      <p:sp>
        <p:nvSpPr>
          <p:cNvPr id="92164" name="TextBox 4"/>
          <p:cNvSpPr txBox="1">
            <a:spLocks noChangeArrowheads="1"/>
          </p:cNvSpPr>
          <p:nvPr/>
        </p:nvSpPr>
        <p:spPr bwMode="auto">
          <a:xfrm>
            <a:off x="762000" y="2362200"/>
            <a:ext cx="4953000" cy="4154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AutoNum type="arabicPeriod"/>
            </a:pPr>
            <a:r>
              <a:rPr lang="en-US" sz="2400" dirty="0">
                <a:latin typeface="Calibri" pitchFamily="34" charset="0"/>
              </a:rPr>
              <a:t>Treaty of Greenville, 1795</a:t>
            </a:r>
          </a:p>
          <a:p>
            <a:pPr eaLnBrk="1" hangingPunct="1">
              <a:buFontTx/>
              <a:buAutoNum type="arabicPeriod"/>
            </a:pPr>
            <a:r>
              <a:rPr lang="en-US" sz="2400" dirty="0">
                <a:latin typeface="Calibri" pitchFamily="34" charset="0"/>
              </a:rPr>
              <a:t>Treaty of Detroit, 1807</a:t>
            </a:r>
          </a:p>
          <a:p>
            <a:pPr eaLnBrk="1" hangingPunct="1">
              <a:buFontTx/>
              <a:buAutoNum type="arabicPeriod"/>
            </a:pPr>
            <a:r>
              <a:rPr lang="en-US" sz="2400" dirty="0">
                <a:latin typeface="Calibri" pitchFamily="34" charset="0"/>
              </a:rPr>
              <a:t>Foot of the Rapids Treaty, 1817</a:t>
            </a:r>
          </a:p>
          <a:p>
            <a:pPr eaLnBrk="1" hangingPunct="1">
              <a:buFontTx/>
              <a:buAutoNum type="arabicPeriod"/>
            </a:pPr>
            <a:r>
              <a:rPr lang="en-US" sz="2400" dirty="0">
                <a:latin typeface="Calibri" pitchFamily="34" charset="0"/>
              </a:rPr>
              <a:t>Saginaw Treaty, 1819</a:t>
            </a:r>
          </a:p>
          <a:p>
            <a:pPr eaLnBrk="1" hangingPunct="1">
              <a:buFontTx/>
              <a:buAutoNum type="arabicPeriod"/>
            </a:pPr>
            <a:r>
              <a:rPr lang="en-US" sz="2400" dirty="0">
                <a:latin typeface="Calibri" pitchFamily="34" charset="0"/>
              </a:rPr>
              <a:t>Sault Ste. Marie, 1820</a:t>
            </a:r>
          </a:p>
          <a:p>
            <a:pPr eaLnBrk="1" hangingPunct="1">
              <a:buFontTx/>
              <a:buAutoNum type="arabicPeriod"/>
            </a:pPr>
            <a:r>
              <a:rPr lang="en-US" sz="2400" dirty="0">
                <a:latin typeface="Calibri" pitchFamily="34" charset="0"/>
              </a:rPr>
              <a:t>Chicago Treaty, 1821</a:t>
            </a:r>
          </a:p>
          <a:p>
            <a:pPr eaLnBrk="1" hangingPunct="1">
              <a:buFontTx/>
              <a:buAutoNum type="arabicPeriod"/>
            </a:pPr>
            <a:r>
              <a:rPr lang="en-US" sz="2400" dirty="0">
                <a:latin typeface="Calibri" pitchFamily="34" charset="0"/>
              </a:rPr>
              <a:t>Carey Mission, 1828</a:t>
            </a:r>
          </a:p>
          <a:p>
            <a:pPr eaLnBrk="1" hangingPunct="1">
              <a:buFontTx/>
              <a:buAutoNum type="arabicPeriod"/>
            </a:pPr>
            <a:r>
              <a:rPr lang="en-US" sz="2400" dirty="0">
                <a:latin typeface="Calibri" pitchFamily="34" charset="0"/>
              </a:rPr>
              <a:t>Chicago Treaty, 1833</a:t>
            </a:r>
          </a:p>
          <a:p>
            <a:pPr eaLnBrk="1" hangingPunct="1">
              <a:buFontTx/>
              <a:buAutoNum type="arabicPeriod"/>
            </a:pPr>
            <a:r>
              <a:rPr lang="en-US" sz="2400" dirty="0">
                <a:latin typeface="Calibri" pitchFamily="34" charset="0"/>
              </a:rPr>
              <a:t>Treaty of Washington, 1836</a:t>
            </a:r>
          </a:p>
          <a:p>
            <a:pPr eaLnBrk="1" hangingPunct="1"/>
            <a:r>
              <a:rPr lang="en-US" sz="2400" dirty="0">
                <a:latin typeface="Calibri" pitchFamily="34" charset="0"/>
              </a:rPr>
              <a:t>10. Cedar Point Treaty, 1842</a:t>
            </a:r>
          </a:p>
          <a:p>
            <a:pPr eaLnBrk="1" hangingPunct="1"/>
            <a:r>
              <a:rPr lang="en-US" sz="2400" dirty="0">
                <a:latin typeface="Calibri" pitchFamily="34" charset="0"/>
              </a:rPr>
              <a:t>11. Treaty of La Pointe, 1842</a:t>
            </a:r>
          </a:p>
        </p:txBody>
      </p:sp>
      <p:sp>
        <p:nvSpPr>
          <p:cNvPr id="5" name="TextBox 4"/>
          <p:cNvSpPr txBox="1"/>
          <p:nvPr/>
        </p:nvSpPr>
        <p:spPr>
          <a:xfrm>
            <a:off x="1062942" y="6642556"/>
            <a:ext cx="8081058" cy="215444"/>
          </a:xfrm>
          <a:prstGeom prst="rect">
            <a:avLst/>
          </a:prstGeom>
          <a:noFill/>
        </p:spPr>
        <p:txBody>
          <a:bodyPr wrap="none" rtlCol="0">
            <a:spAutoFit/>
          </a:bodyPr>
          <a:lstStyle/>
          <a:p>
            <a:r>
              <a:rPr lang="en-US" sz="800" dirty="0" smtClean="0"/>
              <a:t>https://www.cmich.edu/library/clarke/ResearchResources/Native_American_Material/Treaty_Rights/Text_of_Michigan_Related_Treaties/Pages/Map-of-Treaty-Cessions.aspx</a:t>
            </a:r>
            <a:endParaRPr lang="en-US" sz="800" dirty="0"/>
          </a:p>
        </p:txBody>
      </p:sp>
    </p:spTree>
    <p:extLst>
      <p:ext uri="{BB962C8B-B14F-4D97-AF65-F5344CB8AC3E}">
        <p14:creationId xmlns:p14="http://schemas.microsoft.com/office/powerpoint/2010/main" xmlns="" val="3111354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457200" y="228600"/>
            <a:ext cx="8686800" cy="838200"/>
          </a:xfrm>
        </p:spPr>
        <p:txBody>
          <a:bodyPr/>
          <a:lstStyle/>
          <a:p>
            <a:r>
              <a:rPr lang="en-US" dirty="0" smtClean="0">
                <a:ea typeface="ＭＳ Ｐゴシック" pitchFamily="34" charset="-128"/>
              </a:rPr>
              <a:t>2011 MDNR Notice</a:t>
            </a:r>
          </a:p>
        </p:txBody>
      </p:sp>
      <p:sp>
        <p:nvSpPr>
          <p:cNvPr id="93187" name="Content Placeholder 2"/>
          <p:cNvSpPr>
            <a:spLocks noGrp="1"/>
          </p:cNvSpPr>
          <p:nvPr>
            <p:ph idx="1"/>
          </p:nvPr>
        </p:nvSpPr>
        <p:spPr>
          <a:xfrm>
            <a:off x="685800" y="990600"/>
            <a:ext cx="8229600" cy="5867400"/>
          </a:xfrm>
        </p:spPr>
        <p:txBody>
          <a:bodyPr>
            <a:normAutofit/>
          </a:bodyPr>
          <a:lstStyle/>
          <a:p>
            <a:r>
              <a:rPr lang="en-US" sz="2300" smtClean="0">
                <a:ea typeface="ＭＳ Ｐゴシック" pitchFamily="34" charset="-128"/>
              </a:rPr>
              <a:t>“The Department of Natural Resources reminds the public that certain fishing opportunities for tribal members of tribal governments located within the 1836 Treaty of Washington and 1842 Treaty of La Point are different than those allowed for state-licensed recreational anglers under Michigan law, and that these activities may be observed this spring.”</a:t>
            </a:r>
          </a:p>
          <a:p>
            <a:r>
              <a:rPr lang="en-US" sz="2300" smtClean="0">
                <a:ea typeface="ＭＳ Ｐゴシック" pitchFamily="34" charset="-128"/>
              </a:rPr>
              <a:t>“As established under the 2007 Inland Consent Decree, Tribal members may use spears or conventional fishing tackle to take walleye and steelhead in some waters of Michigan covered by the 1836 treaty.  Similarly, a tribally-regulated, spring subsistence spear fishery is present in the western portion of the Upper Peninsula within the 1842 Treaty area.  These activities may occur during periods when these waters are closed to fishing for State-licensed recreational anglers.” </a:t>
            </a:r>
          </a:p>
          <a:p>
            <a:endParaRPr lang="en-US" smtClean="0">
              <a:ea typeface="ＭＳ Ｐゴシック" pitchFamily="34" charset="-128"/>
            </a:endParaRPr>
          </a:p>
        </p:txBody>
      </p:sp>
    </p:spTree>
    <p:extLst>
      <p:ext uri="{BB962C8B-B14F-4D97-AF65-F5344CB8AC3E}">
        <p14:creationId xmlns:p14="http://schemas.microsoft.com/office/powerpoint/2010/main" xmlns="" val="1693881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US" dirty="0" smtClean="0"/>
              <a:t>Detroit </a:t>
            </a:r>
            <a:r>
              <a:rPr lang="en-US" dirty="0" err="1" smtClean="0"/>
              <a:t>FinallY</a:t>
            </a:r>
            <a:r>
              <a:rPr lang="en-US" dirty="0" smtClean="0"/>
              <a:t> becomes American</a:t>
            </a:r>
            <a:endParaRPr lang="en-US" dirty="0"/>
          </a:p>
        </p:txBody>
      </p:sp>
      <p:sp>
        <p:nvSpPr>
          <p:cNvPr id="3" name="Content Placeholder 2"/>
          <p:cNvSpPr>
            <a:spLocks noGrp="1"/>
          </p:cNvSpPr>
          <p:nvPr>
            <p:ph idx="1"/>
          </p:nvPr>
        </p:nvSpPr>
        <p:spPr>
          <a:xfrm>
            <a:off x="2362200" y="1524000"/>
            <a:ext cx="6629400" cy="4525963"/>
          </a:xfrm>
        </p:spPr>
        <p:txBody>
          <a:bodyPr>
            <a:normAutofit fontScale="85000" lnSpcReduction="20000"/>
          </a:bodyPr>
          <a:lstStyle/>
          <a:p>
            <a:r>
              <a:rPr lang="en-US" b="1" dirty="0" smtClean="0"/>
              <a:t>Jay’s Treaty </a:t>
            </a:r>
            <a:r>
              <a:rPr lang="en-US" dirty="0" smtClean="0"/>
              <a:t>(1795) - British agree to abandon all their forts in the Northwest Territory, including Fort </a:t>
            </a:r>
            <a:r>
              <a:rPr lang="en-US" dirty="0" err="1" smtClean="0"/>
              <a:t>Lernoult</a:t>
            </a:r>
            <a:r>
              <a:rPr lang="en-US" dirty="0" smtClean="0"/>
              <a:t> (renamed Fort Detroit), and Fort Mackinac</a:t>
            </a:r>
          </a:p>
          <a:p>
            <a:r>
              <a:rPr lang="en-US" b="1" dirty="0" smtClean="0"/>
              <a:t>July 11, 1796 </a:t>
            </a:r>
            <a:r>
              <a:rPr lang="en-US" dirty="0" smtClean="0"/>
              <a:t>– Captain Moses Porter, under Lieutenant Colonel </a:t>
            </a:r>
            <a:r>
              <a:rPr lang="en-US" b="1" dirty="0" smtClean="0"/>
              <a:t>John Francis Hamtramck</a:t>
            </a:r>
            <a:r>
              <a:rPr lang="en-US" dirty="0" smtClean="0"/>
              <a:t>, who fought in Revolutionary War and at Fallen Timbers, raises American flag over Detroit.  </a:t>
            </a:r>
            <a:r>
              <a:rPr lang="en-US" b="1" dirty="0" smtClean="0"/>
              <a:t>Anthony Wayne </a:t>
            </a:r>
            <a:r>
              <a:rPr lang="en-US" dirty="0" smtClean="0"/>
              <a:t>came to Detroit on August 13, but died a few months later.</a:t>
            </a:r>
          </a:p>
        </p:txBody>
      </p:sp>
      <p:pic>
        <p:nvPicPr>
          <p:cNvPr id="4" name="Picture 3" descr="220px-John_Francis_Hamtramck.jpg"/>
          <p:cNvPicPr>
            <a:picLocks noChangeAspect="1"/>
          </p:cNvPicPr>
          <p:nvPr/>
        </p:nvPicPr>
        <p:blipFill>
          <a:blip r:embed="rId2" cstate="print"/>
          <a:stretch>
            <a:fillRect/>
          </a:stretch>
        </p:blipFill>
        <p:spPr>
          <a:xfrm>
            <a:off x="152400" y="1600200"/>
            <a:ext cx="2372264" cy="3429000"/>
          </a:xfrm>
          <a:prstGeom prst="rect">
            <a:avLst/>
          </a:prstGeom>
        </p:spPr>
      </p:pic>
      <p:sp>
        <p:nvSpPr>
          <p:cNvPr id="7" name="TextBox 6"/>
          <p:cNvSpPr txBox="1"/>
          <p:nvPr/>
        </p:nvSpPr>
        <p:spPr>
          <a:xfrm>
            <a:off x="228600" y="1295400"/>
            <a:ext cx="3065263" cy="215444"/>
          </a:xfrm>
          <a:prstGeom prst="rect">
            <a:avLst/>
          </a:prstGeom>
          <a:noFill/>
        </p:spPr>
        <p:txBody>
          <a:bodyPr wrap="none" rtlCol="0">
            <a:spAutoFit/>
          </a:bodyPr>
          <a:lstStyle/>
          <a:p>
            <a:r>
              <a:rPr lang="en-US" sz="800" dirty="0" smtClean="0"/>
              <a:t>http://en.wikipedia.org/wiki/Jean_Fran%C3%A7ois_Hamtramck</a:t>
            </a:r>
            <a:endParaRPr lang="en-US" sz="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Detroit becomes Wayne County</a:t>
            </a:r>
            <a:endParaRPr lang="en-US" dirty="0"/>
          </a:p>
        </p:txBody>
      </p:sp>
      <p:sp>
        <p:nvSpPr>
          <p:cNvPr id="3" name="Content Placeholder 2"/>
          <p:cNvSpPr>
            <a:spLocks noGrp="1"/>
          </p:cNvSpPr>
          <p:nvPr>
            <p:ph idx="1"/>
          </p:nvPr>
        </p:nvSpPr>
        <p:spPr/>
        <p:txBody>
          <a:bodyPr/>
          <a:lstStyle/>
          <a:p>
            <a:r>
              <a:rPr lang="en-US" dirty="0" smtClean="0"/>
              <a:t>Aug. 15, 1796 – Wayne County includes most of Michigan, and parts of Ohio, Indiana, and Wisconsin</a:t>
            </a:r>
          </a:p>
          <a:p>
            <a:r>
              <a:rPr lang="en-US" dirty="0" smtClean="0"/>
              <a:t>2/3 of 2,600 Detroit residents are French </a:t>
            </a:r>
          </a:p>
          <a:p>
            <a:r>
              <a:rPr lang="en-US" dirty="0" smtClean="0"/>
              <a:t>1799 – Detroiter Solomon Sibley elected to legislature of the Northwest Territory</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Michigan, 1796</a:t>
            </a:r>
            <a:endParaRPr lang="en-US" dirty="0"/>
          </a:p>
        </p:txBody>
      </p:sp>
      <p:sp>
        <p:nvSpPr>
          <p:cNvPr id="3" name="Content Placeholder 2"/>
          <p:cNvSpPr>
            <a:spLocks noGrp="1"/>
          </p:cNvSpPr>
          <p:nvPr>
            <p:ph idx="1"/>
          </p:nvPr>
        </p:nvSpPr>
        <p:spPr>
          <a:xfrm>
            <a:off x="228600" y="1600200"/>
            <a:ext cx="6629400" cy="4648199"/>
          </a:xfrm>
        </p:spPr>
        <p:txBody>
          <a:bodyPr>
            <a:normAutofit fontScale="77500" lnSpcReduction="20000"/>
          </a:bodyPr>
          <a:lstStyle/>
          <a:p>
            <a:r>
              <a:rPr lang="en-US" dirty="0" smtClean="0"/>
              <a:t>Only 500 people (&lt; 5,000 in all NW Territory)</a:t>
            </a:r>
          </a:p>
          <a:p>
            <a:r>
              <a:rPr lang="en-US" dirty="0" smtClean="0"/>
              <a:t>Most in Detroit and </a:t>
            </a:r>
            <a:r>
              <a:rPr lang="en-US" dirty="0" err="1" smtClean="0"/>
              <a:t>Michilimackinac</a:t>
            </a:r>
            <a:endParaRPr lang="en-US" dirty="0" smtClean="0"/>
          </a:p>
          <a:p>
            <a:r>
              <a:rPr lang="en-US" dirty="0" smtClean="0"/>
              <a:t>Spoke French</a:t>
            </a:r>
          </a:p>
          <a:p>
            <a:r>
              <a:rPr lang="en-US" dirty="0" smtClean="0"/>
              <a:t>Joseph </a:t>
            </a:r>
            <a:r>
              <a:rPr lang="en-US" dirty="0" err="1" smtClean="0"/>
              <a:t>Campau</a:t>
            </a:r>
            <a:r>
              <a:rPr lang="en-US" dirty="0" smtClean="0"/>
              <a:t> was the wealthiest citizen </a:t>
            </a:r>
          </a:p>
          <a:p>
            <a:r>
              <a:rPr lang="en-US" dirty="0" smtClean="0"/>
              <a:t>William Macomb owned Grosse Ile (bought in 1776 from the </a:t>
            </a:r>
            <a:r>
              <a:rPr lang="en-US" dirty="0" err="1" smtClean="0"/>
              <a:t>Potawatomis</a:t>
            </a:r>
            <a:r>
              <a:rPr lang="en-US" dirty="0" smtClean="0"/>
              <a:t>), and owned 26 slaves.  His son, Alexander, a hero of the War of 1812, is the namesake of Macomb County</a:t>
            </a:r>
          </a:p>
          <a:p>
            <a:r>
              <a:rPr lang="en-US" dirty="0" smtClean="0"/>
              <a:t>Ruled by Governor of Northwest Territory Arthur St. Clair until 1800.</a:t>
            </a:r>
          </a:p>
        </p:txBody>
      </p:sp>
      <p:pic>
        <p:nvPicPr>
          <p:cNvPr id="4" name="Picture 3" descr="Joseph Campau.jpg"/>
          <p:cNvPicPr>
            <a:picLocks noChangeAspect="1"/>
          </p:cNvPicPr>
          <p:nvPr/>
        </p:nvPicPr>
        <p:blipFill>
          <a:blip r:embed="rId2" cstate="print"/>
          <a:stretch>
            <a:fillRect/>
          </a:stretch>
        </p:blipFill>
        <p:spPr>
          <a:xfrm>
            <a:off x="6858000" y="1524000"/>
            <a:ext cx="1905000" cy="3450566"/>
          </a:xfrm>
          <a:prstGeom prst="rect">
            <a:avLst/>
          </a:prstGeom>
        </p:spPr>
      </p:pic>
      <p:sp>
        <p:nvSpPr>
          <p:cNvPr id="5" name="TextBox 4"/>
          <p:cNvSpPr txBox="1"/>
          <p:nvPr/>
        </p:nvSpPr>
        <p:spPr>
          <a:xfrm>
            <a:off x="7239000" y="4953000"/>
            <a:ext cx="1154483" cy="400110"/>
          </a:xfrm>
          <a:prstGeom prst="rect">
            <a:avLst/>
          </a:prstGeom>
          <a:noFill/>
        </p:spPr>
        <p:txBody>
          <a:bodyPr wrap="none" rtlCol="0">
            <a:spAutoFit/>
          </a:bodyPr>
          <a:lstStyle/>
          <a:p>
            <a:r>
              <a:rPr lang="en-US" sz="2000" dirty="0" err="1" smtClean="0"/>
              <a:t>Campau</a:t>
            </a:r>
            <a:endParaRPr lang="en-US" sz="2000" dirty="0"/>
          </a:p>
        </p:txBody>
      </p:sp>
      <p:sp>
        <p:nvSpPr>
          <p:cNvPr id="6" name="TextBox 5"/>
          <p:cNvSpPr txBox="1"/>
          <p:nvPr/>
        </p:nvSpPr>
        <p:spPr>
          <a:xfrm>
            <a:off x="6553200" y="5334000"/>
            <a:ext cx="2403222" cy="215444"/>
          </a:xfrm>
          <a:prstGeom prst="rect">
            <a:avLst/>
          </a:prstGeom>
          <a:noFill/>
        </p:spPr>
        <p:txBody>
          <a:bodyPr wrap="none" rtlCol="0">
            <a:spAutoFit/>
          </a:bodyPr>
          <a:lstStyle/>
          <a:p>
            <a:r>
              <a:rPr lang="en-US" sz="800" dirty="0" smtClean="0"/>
              <a:t>http://sibleyhousedetroit.com/the-campau-family/</a:t>
            </a:r>
            <a:endParaRPr lang="en-US" sz="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British build Fort AMHERSTBURG</a:t>
            </a:r>
            <a:endParaRPr lang="en-US" dirty="0"/>
          </a:p>
        </p:txBody>
      </p:sp>
      <p:sp>
        <p:nvSpPr>
          <p:cNvPr id="3" name="Content Placeholder 2"/>
          <p:cNvSpPr>
            <a:spLocks noGrp="1"/>
          </p:cNvSpPr>
          <p:nvPr>
            <p:ph idx="1"/>
          </p:nvPr>
        </p:nvSpPr>
        <p:spPr/>
        <p:txBody>
          <a:bodyPr/>
          <a:lstStyle/>
          <a:p>
            <a:r>
              <a:rPr lang="en-US" dirty="0" smtClean="0"/>
              <a:t>British citizens swore oath of allegiance to Americans but British soldiers stayed close, and built two new forts near Detroit (Fort </a:t>
            </a:r>
            <a:r>
              <a:rPr lang="en-US" dirty="0" err="1" smtClean="0"/>
              <a:t>Amherstburg</a:t>
            </a:r>
            <a:r>
              <a:rPr lang="en-US" dirty="0" smtClean="0"/>
              <a:t>, south of Windsor) and </a:t>
            </a:r>
            <a:r>
              <a:rPr lang="en-US" dirty="0" err="1" smtClean="0"/>
              <a:t>Michilimackinac</a:t>
            </a:r>
            <a:endParaRPr lang="en-US" dirty="0" smtClean="0"/>
          </a:p>
        </p:txBody>
      </p:sp>
      <p:sp>
        <p:nvSpPr>
          <p:cNvPr id="5" name="TextBox 4"/>
          <p:cNvSpPr txBox="1"/>
          <p:nvPr/>
        </p:nvSpPr>
        <p:spPr>
          <a:xfrm>
            <a:off x="152400" y="4267200"/>
            <a:ext cx="3886200" cy="2246769"/>
          </a:xfrm>
          <a:prstGeom prst="rect">
            <a:avLst/>
          </a:prstGeom>
          <a:noFill/>
        </p:spPr>
        <p:txBody>
          <a:bodyPr wrap="square" rtlCol="0">
            <a:spAutoFit/>
          </a:bodyPr>
          <a:lstStyle/>
          <a:p>
            <a:r>
              <a:rPr lang="en-US" sz="2000" dirty="0" smtClean="0"/>
              <a:t>Fort </a:t>
            </a:r>
            <a:r>
              <a:rPr lang="en-US" sz="2000" dirty="0" err="1" smtClean="0"/>
              <a:t>Amherstburg</a:t>
            </a:r>
            <a:r>
              <a:rPr lang="en-US" sz="2000" dirty="0" smtClean="0"/>
              <a:t> was built in 1796, but was destroyed when the British retreated during the War of 1812.  The Americans built a new, smaller fort called </a:t>
            </a:r>
            <a:r>
              <a:rPr lang="en-US" sz="2000" b="1" dirty="0" smtClean="0"/>
              <a:t>Fort Malden</a:t>
            </a:r>
            <a:r>
              <a:rPr lang="en-US" sz="2000" dirty="0" smtClean="0"/>
              <a:t>, but gave it back to the British after the war. </a:t>
            </a:r>
            <a:endParaRPr lang="en-US" sz="2000" dirty="0"/>
          </a:p>
        </p:txBody>
      </p:sp>
      <p:sp>
        <p:nvSpPr>
          <p:cNvPr id="8" name="TextBox 7"/>
          <p:cNvSpPr txBox="1"/>
          <p:nvPr/>
        </p:nvSpPr>
        <p:spPr>
          <a:xfrm>
            <a:off x="5105400" y="6477000"/>
            <a:ext cx="2710999" cy="215444"/>
          </a:xfrm>
          <a:prstGeom prst="rect">
            <a:avLst/>
          </a:prstGeom>
          <a:noFill/>
        </p:spPr>
        <p:txBody>
          <a:bodyPr wrap="none" rtlCol="0">
            <a:spAutoFit/>
          </a:bodyPr>
          <a:lstStyle/>
          <a:p>
            <a:r>
              <a:rPr lang="en-US" sz="800" dirty="0" smtClean="0"/>
              <a:t>http://www.pc.gc.ca/eng/lhn-nhs/on/malden/natcul.aspx</a:t>
            </a:r>
            <a:endParaRPr lang="en-US" sz="800" dirty="0"/>
          </a:p>
        </p:txBody>
      </p:sp>
      <p:pic>
        <p:nvPicPr>
          <p:cNvPr id="9" name="Picture 8" descr="FortMalden.jpg"/>
          <p:cNvPicPr>
            <a:picLocks noChangeAspect="1"/>
          </p:cNvPicPr>
          <p:nvPr/>
        </p:nvPicPr>
        <p:blipFill>
          <a:blip r:embed="rId2" cstate="print"/>
          <a:stretch>
            <a:fillRect/>
          </a:stretch>
        </p:blipFill>
        <p:spPr>
          <a:xfrm>
            <a:off x="3962400" y="4038600"/>
            <a:ext cx="4967305" cy="237231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3048000" cy="990600"/>
          </a:xfrm>
        </p:spPr>
        <p:txBody>
          <a:bodyPr>
            <a:normAutofit fontScale="90000"/>
          </a:bodyPr>
          <a:lstStyle/>
          <a:p>
            <a:r>
              <a:rPr lang="en-US" dirty="0" smtClean="0"/>
              <a:t>The 1800 and 1803 SPLIT</a:t>
            </a:r>
            <a:endParaRPr lang="en-US" dirty="0"/>
          </a:p>
        </p:txBody>
      </p:sp>
      <p:sp>
        <p:nvSpPr>
          <p:cNvPr id="3" name="Content Placeholder 2"/>
          <p:cNvSpPr>
            <a:spLocks noGrp="1"/>
          </p:cNvSpPr>
          <p:nvPr>
            <p:ph idx="1"/>
          </p:nvPr>
        </p:nvSpPr>
        <p:spPr>
          <a:xfrm>
            <a:off x="0" y="3810000"/>
            <a:ext cx="8839200" cy="3048000"/>
          </a:xfrm>
        </p:spPr>
        <p:txBody>
          <a:bodyPr>
            <a:normAutofit fontScale="55000" lnSpcReduction="20000"/>
          </a:bodyPr>
          <a:lstStyle/>
          <a:p>
            <a:r>
              <a:rPr lang="en-US" sz="4200" dirty="0" smtClean="0"/>
              <a:t>In 1800, Northwest Territory (and Michigan) was divided into the </a:t>
            </a:r>
            <a:r>
              <a:rPr lang="en-US" sz="4200" b="1" dirty="0" smtClean="0"/>
              <a:t>Indiana Territory </a:t>
            </a:r>
            <a:r>
              <a:rPr lang="en-US" sz="4200" dirty="0" smtClean="0"/>
              <a:t>in the west (Gov. William Henry Harrison), and </a:t>
            </a:r>
            <a:r>
              <a:rPr lang="en-US" sz="4200" b="1" dirty="0" smtClean="0"/>
              <a:t>Northwest Territory</a:t>
            </a:r>
            <a:r>
              <a:rPr lang="en-US" sz="4200" dirty="0" smtClean="0"/>
              <a:t> in the east under Arthur St. Clair.</a:t>
            </a:r>
          </a:p>
          <a:p>
            <a:r>
              <a:rPr lang="en-US" sz="4200" dirty="0" smtClean="0"/>
              <a:t>In 1803, Ohio became a state and Michigan became part of Indiana Territory.</a:t>
            </a:r>
          </a:p>
          <a:p>
            <a:r>
              <a:rPr lang="en-US" sz="4200" dirty="0" smtClean="0"/>
              <a:t>Detroiters complained that the new capital (</a:t>
            </a:r>
            <a:r>
              <a:rPr lang="en-US" sz="4200" b="1" dirty="0" smtClean="0"/>
              <a:t>Vincennes, IN</a:t>
            </a:r>
            <a:r>
              <a:rPr lang="en-US" sz="4200" dirty="0" smtClean="0"/>
              <a:t>) was too far and they had no representation, so wanted to create a Michigan Territory.</a:t>
            </a:r>
          </a:p>
          <a:p>
            <a:endParaRPr lang="en-US" dirty="0" smtClean="0"/>
          </a:p>
          <a:p>
            <a:endParaRPr lang="en-US" dirty="0"/>
          </a:p>
        </p:txBody>
      </p:sp>
      <p:pic>
        <p:nvPicPr>
          <p:cNvPr id="8" name="Picture 7" descr="fig6.jpg"/>
          <p:cNvPicPr>
            <a:picLocks noChangeAspect="1"/>
          </p:cNvPicPr>
          <p:nvPr/>
        </p:nvPicPr>
        <p:blipFill>
          <a:blip r:embed="rId2" cstate="print"/>
          <a:stretch>
            <a:fillRect/>
          </a:stretch>
        </p:blipFill>
        <p:spPr>
          <a:xfrm>
            <a:off x="3276600" y="228600"/>
            <a:ext cx="5658466" cy="3307059"/>
          </a:xfrm>
          <a:prstGeom prst="rect">
            <a:avLst/>
          </a:prstGeom>
        </p:spPr>
      </p:pic>
      <p:sp>
        <p:nvSpPr>
          <p:cNvPr id="9" name="TextBox 8"/>
          <p:cNvSpPr txBox="1"/>
          <p:nvPr/>
        </p:nvSpPr>
        <p:spPr>
          <a:xfrm>
            <a:off x="4572000" y="3505200"/>
            <a:ext cx="3206327" cy="215444"/>
          </a:xfrm>
          <a:prstGeom prst="rect">
            <a:avLst/>
          </a:prstGeom>
          <a:noFill/>
        </p:spPr>
        <p:txBody>
          <a:bodyPr wrap="none" rtlCol="0">
            <a:spAutoFit/>
          </a:bodyPr>
          <a:lstStyle/>
          <a:p>
            <a:r>
              <a:rPr lang="en-US" sz="800" dirty="0" smtClean="0"/>
              <a:t>http://www.nps.gov/history/history/online_books/libo/hrs/hrs4a.htm</a:t>
            </a:r>
            <a:endParaRPr lang="en-US" sz="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Detroit becomes a city</a:t>
            </a:r>
            <a:endParaRPr lang="en-US" dirty="0"/>
          </a:p>
        </p:txBody>
      </p:sp>
      <p:sp>
        <p:nvSpPr>
          <p:cNvPr id="3" name="Content Placeholder 2"/>
          <p:cNvSpPr>
            <a:spLocks noGrp="1"/>
          </p:cNvSpPr>
          <p:nvPr>
            <p:ph idx="1"/>
          </p:nvPr>
        </p:nvSpPr>
        <p:spPr/>
        <p:txBody>
          <a:bodyPr/>
          <a:lstStyle/>
          <a:p>
            <a:r>
              <a:rPr lang="en-US" dirty="0" smtClean="0"/>
              <a:t>Feb. 1, 1802 – 20 acre City of Detroit is incorporated by Territorial Governor Arthur St. Clair</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png"/>
          <p:cNvPicPr>
            <a:picLocks noChangeAspect="1"/>
          </p:cNvPicPr>
          <p:nvPr/>
        </p:nvPicPr>
        <p:blipFill>
          <a:blip r:embed="rId2" cstate="print"/>
          <a:stretch>
            <a:fillRect/>
          </a:stretch>
        </p:blipFill>
        <p:spPr>
          <a:xfrm>
            <a:off x="6629400" y="1676400"/>
            <a:ext cx="2377440" cy="3962400"/>
          </a:xfrm>
          <a:prstGeom prst="rect">
            <a:avLst/>
          </a:prstGeom>
        </p:spPr>
      </p:pic>
      <p:sp>
        <p:nvSpPr>
          <p:cNvPr id="2" name="Title 1"/>
          <p:cNvSpPr>
            <a:spLocks noGrp="1"/>
          </p:cNvSpPr>
          <p:nvPr>
            <p:ph type="title"/>
          </p:nvPr>
        </p:nvSpPr>
        <p:spPr/>
        <p:txBody>
          <a:bodyPr/>
          <a:lstStyle/>
          <a:p>
            <a:r>
              <a:rPr lang="en-US" dirty="0" smtClean="0"/>
              <a:t>1805 – The Michigan Territory</a:t>
            </a:r>
            <a:endParaRPr lang="en-US" dirty="0"/>
          </a:p>
        </p:txBody>
      </p:sp>
      <p:sp>
        <p:nvSpPr>
          <p:cNvPr id="3" name="Content Placeholder 2"/>
          <p:cNvSpPr>
            <a:spLocks noGrp="1"/>
          </p:cNvSpPr>
          <p:nvPr>
            <p:ph idx="1"/>
          </p:nvPr>
        </p:nvSpPr>
        <p:spPr>
          <a:xfrm>
            <a:off x="381000" y="1600200"/>
            <a:ext cx="6172200" cy="4525963"/>
          </a:xfrm>
        </p:spPr>
        <p:txBody>
          <a:bodyPr>
            <a:normAutofit fontScale="92500" lnSpcReduction="20000"/>
          </a:bodyPr>
          <a:lstStyle/>
          <a:p>
            <a:r>
              <a:rPr lang="en-US" dirty="0" smtClean="0"/>
              <a:t>Pres. Jefferson agrees to create separate Michigan territory with Detroit as the capital.</a:t>
            </a:r>
          </a:p>
          <a:p>
            <a:r>
              <a:rPr lang="en-US" dirty="0" smtClean="0"/>
              <a:t>Little land available for settlement because  not surveyed, and Indians still owned land except for around Detroit</a:t>
            </a:r>
          </a:p>
          <a:p>
            <a:r>
              <a:rPr lang="en-US" dirty="0" smtClean="0"/>
              <a:t>British at Fort Malden controlled declining fur trade</a:t>
            </a:r>
          </a:p>
          <a:p>
            <a:r>
              <a:rPr lang="en-US" dirty="0" smtClean="0"/>
              <a:t>Only 5,000 residents, 80% spoke French</a:t>
            </a:r>
          </a:p>
        </p:txBody>
      </p:sp>
      <p:sp>
        <p:nvSpPr>
          <p:cNvPr id="5" name="TextBox 4"/>
          <p:cNvSpPr txBox="1"/>
          <p:nvPr/>
        </p:nvSpPr>
        <p:spPr>
          <a:xfrm>
            <a:off x="6629400" y="5715000"/>
            <a:ext cx="2268570" cy="215444"/>
          </a:xfrm>
          <a:prstGeom prst="rect">
            <a:avLst/>
          </a:prstGeom>
          <a:noFill/>
        </p:spPr>
        <p:txBody>
          <a:bodyPr wrap="none" rtlCol="0">
            <a:spAutoFit/>
          </a:bodyPr>
          <a:lstStyle/>
          <a:p>
            <a:r>
              <a:rPr lang="en-US" sz="800" dirty="0" smtClean="0"/>
              <a:t>http://en.wikipedia.org/wiki/Michigan_Territory</a:t>
            </a:r>
            <a:endParaRPr lang="en-US" sz="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6858000" cy="838200"/>
          </a:xfrm>
        </p:spPr>
        <p:txBody>
          <a:bodyPr/>
          <a:lstStyle/>
          <a:p>
            <a:r>
              <a:rPr lang="en-US" dirty="0" smtClean="0"/>
              <a:t>The Michigan Territory</a:t>
            </a:r>
            <a:endParaRPr lang="en-US" dirty="0"/>
          </a:p>
        </p:txBody>
      </p:sp>
      <p:sp>
        <p:nvSpPr>
          <p:cNvPr id="3" name="Content Placeholder 2"/>
          <p:cNvSpPr>
            <a:spLocks noGrp="1"/>
          </p:cNvSpPr>
          <p:nvPr>
            <p:ph idx="1"/>
          </p:nvPr>
        </p:nvSpPr>
        <p:spPr>
          <a:xfrm>
            <a:off x="152400" y="1600200"/>
            <a:ext cx="6705600" cy="4525963"/>
          </a:xfrm>
        </p:spPr>
        <p:txBody>
          <a:bodyPr>
            <a:normAutofit lnSpcReduction="10000"/>
          </a:bodyPr>
          <a:lstStyle/>
          <a:p>
            <a:r>
              <a:rPr lang="en-US" dirty="0" smtClean="0"/>
              <a:t>Governor: William Hull (1805-1813)</a:t>
            </a:r>
          </a:p>
          <a:p>
            <a:r>
              <a:rPr lang="en-US" dirty="0" smtClean="0"/>
              <a:t>Secretary:  Stanley Griswold (1805-1808)</a:t>
            </a:r>
          </a:p>
          <a:p>
            <a:r>
              <a:rPr lang="en-US" dirty="0" smtClean="0"/>
              <a:t>Judges: Augustus Woodward, Frederick Bates, and Samuel Huntington</a:t>
            </a:r>
          </a:p>
          <a:p>
            <a:r>
              <a:rPr lang="en-US" dirty="0" smtClean="0"/>
              <a:t>Judge James </a:t>
            </a:r>
            <a:r>
              <a:rPr lang="en-US" dirty="0" err="1" smtClean="0"/>
              <a:t>Witherell</a:t>
            </a:r>
            <a:r>
              <a:rPr lang="en-US" dirty="0" smtClean="0"/>
              <a:t> replaced Bates in 1808</a:t>
            </a:r>
          </a:p>
          <a:p>
            <a:pPr>
              <a:buNone/>
            </a:pPr>
            <a:endParaRPr lang="en-US" dirty="0"/>
          </a:p>
        </p:txBody>
      </p:sp>
      <p:pic>
        <p:nvPicPr>
          <p:cNvPr id="4" name="Picture 3" descr="William Hull.jpg"/>
          <p:cNvPicPr>
            <a:picLocks noChangeAspect="1"/>
          </p:cNvPicPr>
          <p:nvPr/>
        </p:nvPicPr>
        <p:blipFill>
          <a:blip r:embed="rId2" cstate="print"/>
          <a:stretch>
            <a:fillRect/>
          </a:stretch>
        </p:blipFill>
        <p:spPr>
          <a:xfrm>
            <a:off x="6705599" y="457200"/>
            <a:ext cx="2247687" cy="2286000"/>
          </a:xfrm>
          <a:prstGeom prst="rect">
            <a:avLst/>
          </a:prstGeom>
        </p:spPr>
      </p:pic>
      <p:pic>
        <p:nvPicPr>
          <p:cNvPr id="5" name="Picture 4" descr="Woodward.jpg"/>
          <p:cNvPicPr>
            <a:picLocks noChangeAspect="1"/>
          </p:cNvPicPr>
          <p:nvPr/>
        </p:nvPicPr>
        <p:blipFill>
          <a:blip r:embed="rId3" cstate="print"/>
          <a:stretch>
            <a:fillRect/>
          </a:stretch>
        </p:blipFill>
        <p:spPr>
          <a:xfrm>
            <a:off x="6781800" y="3429000"/>
            <a:ext cx="1485900" cy="3086100"/>
          </a:xfrm>
          <a:prstGeom prst="rect">
            <a:avLst/>
          </a:prstGeom>
        </p:spPr>
      </p:pic>
      <p:sp>
        <p:nvSpPr>
          <p:cNvPr id="7" name="TextBox 6"/>
          <p:cNvSpPr txBox="1"/>
          <p:nvPr/>
        </p:nvSpPr>
        <p:spPr>
          <a:xfrm>
            <a:off x="6019800" y="1066800"/>
            <a:ext cx="636713" cy="430887"/>
          </a:xfrm>
          <a:prstGeom prst="rect">
            <a:avLst/>
          </a:prstGeom>
          <a:noFill/>
        </p:spPr>
        <p:txBody>
          <a:bodyPr wrap="none" rtlCol="0">
            <a:spAutoFit/>
          </a:bodyPr>
          <a:lstStyle/>
          <a:p>
            <a:r>
              <a:rPr lang="en-US" sz="2200" dirty="0" smtClean="0"/>
              <a:t>Hull</a:t>
            </a:r>
            <a:endParaRPr lang="en-US" sz="2200" dirty="0"/>
          </a:p>
        </p:txBody>
      </p:sp>
      <p:sp>
        <p:nvSpPr>
          <p:cNvPr id="8" name="TextBox 7"/>
          <p:cNvSpPr txBox="1"/>
          <p:nvPr/>
        </p:nvSpPr>
        <p:spPr>
          <a:xfrm>
            <a:off x="5334000" y="6096000"/>
            <a:ext cx="1329659" cy="400110"/>
          </a:xfrm>
          <a:prstGeom prst="rect">
            <a:avLst/>
          </a:prstGeom>
          <a:noFill/>
        </p:spPr>
        <p:txBody>
          <a:bodyPr wrap="none" rtlCol="0">
            <a:spAutoFit/>
          </a:bodyPr>
          <a:lstStyle/>
          <a:p>
            <a:r>
              <a:rPr lang="en-US" sz="2000" dirty="0" smtClean="0"/>
              <a:t>Woodward</a:t>
            </a:r>
            <a:endParaRPr lang="en-US" sz="2000" dirty="0"/>
          </a:p>
        </p:txBody>
      </p:sp>
      <p:sp>
        <p:nvSpPr>
          <p:cNvPr id="9" name="TextBox 8"/>
          <p:cNvSpPr txBox="1"/>
          <p:nvPr/>
        </p:nvSpPr>
        <p:spPr>
          <a:xfrm>
            <a:off x="5445552" y="228600"/>
            <a:ext cx="3698448" cy="215444"/>
          </a:xfrm>
          <a:prstGeom prst="rect">
            <a:avLst/>
          </a:prstGeom>
          <a:noFill/>
        </p:spPr>
        <p:txBody>
          <a:bodyPr wrap="none" rtlCol="0">
            <a:spAutoFit/>
          </a:bodyPr>
          <a:lstStyle/>
          <a:p>
            <a:r>
              <a:rPr lang="en-US" sz="800" dirty="0" smtClean="0"/>
              <a:t>http://familysearch.org/learn/wiki/en/Michigan_Territory_in_the_War_of_1812</a:t>
            </a:r>
            <a:endParaRPr lang="en-US" sz="800" dirty="0"/>
          </a:p>
        </p:txBody>
      </p:sp>
      <p:sp>
        <p:nvSpPr>
          <p:cNvPr id="10" name="TextBox 9"/>
          <p:cNvSpPr txBox="1"/>
          <p:nvPr/>
        </p:nvSpPr>
        <p:spPr>
          <a:xfrm>
            <a:off x="6248400" y="6477000"/>
            <a:ext cx="2553904" cy="215444"/>
          </a:xfrm>
          <a:prstGeom prst="rect">
            <a:avLst/>
          </a:prstGeom>
          <a:noFill/>
        </p:spPr>
        <p:txBody>
          <a:bodyPr wrap="none" rtlCol="0">
            <a:spAutoFit/>
          </a:bodyPr>
          <a:lstStyle/>
          <a:p>
            <a:r>
              <a:rPr lang="en-US" sz="800" dirty="0" smtClean="0"/>
              <a:t>http://en.wikipedia.org/wiki/Augustus_B._Woodward</a:t>
            </a:r>
            <a:endParaRPr lang="en-US" sz="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1789</a:t>
            </a:r>
            <a:endParaRPr lang="en-US" dirty="0"/>
          </a:p>
        </p:txBody>
      </p:sp>
      <p:sp>
        <p:nvSpPr>
          <p:cNvPr id="3" name="Content Placeholder 2"/>
          <p:cNvSpPr>
            <a:spLocks noGrp="1"/>
          </p:cNvSpPr>
          <p:nvPr>
            <p:ph idx="1"/>
          </p:nvPr>
        </p:nvSpPr>
        <p:spPr>
          <a:xfrm>
            <a:off x="152400" y="1295400"/>
            <a:ext cx="8686800" cy="4525963"/>
          </a:xfrm>
        </p:spPr>
        <p:txBody>
          <a:bodyPr/>
          <a:lstStyle/>
          <a:p>
            <a:pPr>
              <a:buNone/>
            </a:pPr>
            <a:r>
              <a:rPr lang="en-US" dirty="0" smtClean="0"/>
              <a:t>-   The true birthday of the United States (Constitution ratified, and George Washington becomes president in a national government)</a:t>
            </a:r>
          </a:p>
          <a:p>
            <a:pPr>
              <a:buNone/>
            </a:pPr>
            <a:endParaRPr lang="en-US" dirty="0"/>
          </a:p>
        </p:txBody>
      </p:sp>
      <p:pic>
        <p:nvPicPr>
          <p:cNvPr id="4" name="Picture 3" descr="george washington.jpg"/>
          <p:cNvPicPr>
            <a:picLocks noChangeAspect="1"/>
          </p:cNvPicPr>
          <p:nvPr/>
        </p:nvPicPr>
        <p:blipFill>
          <a:blip r:embed="rId2" cstate="print"/>
          <a:stretch>
            <a:fillRect/>
          </a:stretch>
        </p:blipFill>
        <p:spPr>
          <a:xfrm>
            <a:off x="685800" y="3505200"/>
            <a:ext cx="2438400" cy="2438400"/>
          </a:xfrm>
          <a:prstGeom prst="rect">
            <a:avLst/>
          </a:prstGeom>
        </p:spPr>
      </p:pic>
      <p:sp>
        <p:nvSpPr>
          <p:cNvPr id="6" name="TextBox 5"/>
          <p:cNvSpPr txBox="1"/>
          <p:nvPr/>
        </p:nvSpPr>
        <p:spPr>
          <a:xfrm>
            <a:off x="304800" y="5943600"/>
            <a:ext cx="3055645" cy="215444"/>
          </a:xfrm>
          <a:prstGeom prst="rect">
            <a:avLst/>
          </a:prstGeom>
          <a:noFill/>
        </p:spPr>
        <p:txBody>
          <a:bodyPr wrap="none" rtlCol="0">
            <a:spAutoFit/>
          </a:bodyPr>
          <a:lstStyle/>
          <a:p>
            <a:r>
              <a:rPr lang="en-US" sz="800" dirty="0" smtClean="0"/>
              <a:t>http://www.biography.com/people/george-washington-9524786</a:t>
            </a:r>
            <a:endParaRPr lang="en-US" sz="800" dirty="0"/>
          </a:p>
        </p:txBody>
      </p:sp>
      <p:sp>
        <p:nvSpPr>
          <p:cNvPr id="8" name="TextBox 7"/>
          <p:cNvSpPr txBox="1"/>
          <p:nvPr/>
        </p:nvSpPr>
        <p:spPr>
          <a:xfrm>
            <a:off x="4800600" y="5943600"/>
            <a:ext cx="3034805" cy="215444"/>
          </a:xfrm>
          <a:prstGeom prst="rect">
            <a:avLst/>
          </a:prstGeom>
          <a:noFill/>
        </p:spPr>
        <p:txBody>
          <a:bodyPr wrap="none" rtlCol="0">
            <a:spAutoFit/>
          </a:bodyPr>
          <a:lstStyle/>
          <a:p>
            <a:r>
              <a:rPr lang="en-US" sz="800" dirty="0" smtClean="0"/>
              <a:t>http://www.the1789project.com/1789-project-pledge-signers-2/</a:t>
            </a:r>
            <a:endParaRPr lang="en-US" sz="800" dirty="0"/>
          </a:p>
        </p:txBody>
      </p:sp>
      <p:pic>
        <p:nvPicPr>
          <p:cNvPr id="9" name="Picture 8" descr="ConstitutionSmall-300x199.jpg"/>
          <p:cNvPicPr>
            <a:picLocks noChangeAspect="1"/>
          </p:cNvPicPr>
          <p:nvPr/>
        </p:nvPicPr>
        <p:blipFill>
          <a:blip r:embed="rId3" cstate="print"/>
          <a:stretch>
            <a:fillRect/>
          </a:stretch>
        </p:blipFill>
        <p:spPr>
          <a:xfrm>
            <a:off x="4343400" y="3352800"/>
            <a:ext cx="3810000" cy="25273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t>June 11, 1805 – The Great Fire</a:t>
            </a:r>
            <a:endParaRPr lang="en-US" dirty="0"/>
          </a:p>
        </p:txBody>
      </p:sp>
      <p:pic>
        <p:nvPicPr>
          <p:cNvPr id="4" name="Content Placeholder 3" descr="Detroit Fire.png"/>
          <p:cNvPicPr>
            <a:picLocks noGrp="1" noChangeAspect="1"/>
          </p:cNvPicPr>
          <p:nvPr>
            <p:ph idx="1"/>
          </p:nvPr>
        </p:nvPicPr>
        <p:blipFill>
          <a:blip r:embed="rId2" cstate="print"/>
          <a:stretch>
            <a:fillRect/>
          </a:stretch>
        </p:blipFill>
        <p:spPr>
          <a:xfrm>
            <a:off x="1981200" y="1143000"/>
            <a:ext cx="4724400" cy="3188971"/>
          </a:xfrm>
        </p:spPr>
      </p:pic>
      <p:sp>
        <p:nvSpPr>
          <p:cNvPr id="5" name="TextBox 4"/>
          <p:cNvSpPr txBox="1"/>
          <p:nvPr/>
        </p:nvSpPr>
        <p:spPr>
          <a:xfrm>
            <a:off x="685800" y="4495800"/>
            <a:ext cx="7772400" cy="2123658"/>
          </a:xfrm>
          <a:prstGeom prst="rect">
            <a:avLst/>
          </a:prstGeom>
          <a:noFill/>
        </p:spPr>
        <p:txBody>
          <a:bodyPr wrap="square" rtlCol="0">
            <a:spAutoFit/>
          </a:bodyPr>
          <a:lstStyle/>
          <a:p>
            <a:r>
              <a:rPr lang="en-US" sz="2200" dirty="0" smtClean="0"/>
              <a:t>John Harvey, the town’s baker, lit a pipe and the ashes lighted some hay in a barn.  Almost all the buildings burned, except for Fort Detroit (formerly Fort </a:t>
            </a:r>
            <a:r>
              <a:rPr lang="en-US" sz="2200" dirty="0" err="1" smtClean="0"/>
              <a:t>Lernoult</a:t>
            </a:r>
            <a:r>
              <a:rPr lang="en-US" sz="2200" dirty="0" smtClean="0"/>
              <a:t>).  Three years before, Detroit had adopted a code of fire regulations. All residents had to sweep their chimneys often, and have buckets and ladders to fight any fires.</a:t>
            </a:r>
            <a:endParaRPr lang="en-US" sz="2200" dirty="0"/>
          </a:p>
        </p:txBody>
      </p:sp>
      <p:sp>
        <p:nvSpPr>
          <p:cNvPr id="41986" name="AutoShape 2" descr="data:image/jpeg;base64,/9j/4AAQSkZJRgABAQAAAQABAAD/2wCEAAkGBhQSERUUExQVFRQVGB0ZGRcYGBwdIBkYGBoXGB8YGx0cHCcfGhkkGh8YHy8gJicpLCwsFyAxODAqNSYsLioBCQoKDgwOGg8PGiwkHyQsLC0wNCwsLCwvKi0sLC4sLDQsLC8sLSwqMi8sLCwsLCw0LS0tLSwsKSwvLCwuLCwsLP/AABEIAK4BIgMBIgACEQEDEQH/xAAcAAABBAMBAAAAAAAAAAAAAAAGAAUHCAEDBAL/xABIEAACAQIEAwUDBgsIAQQDAAABAgMAEQQSITEFBkEHEyJRYTJxgUJSYpGhsRQVM1NjcpLB0dLwFhcjgpOy4eLCJENz8YOi0//EABsBAAEFAQEAAAAAAAAAAAAAAAQAAgMFBgEH/8QAOhEAAQMCBAIIBgECBQUAAAAAAQACAwQRBRIhMUFRE2FxkaGx0fAUIjJSgcGSM0IVI2Lh8QYkJXKi/9oADAMBAAIRAxEAPwCG6VKunh+E72RUMkceY2zyEhR+sQDYdL2t52rRbJ65wKxU0cgdjOJw+NhxGIaBoo/GMjlszW8HyQLXIa/pTLzJ2I4mOWeRHw6YYMzK0kuXLGTcZrrYWGm/SoPiI81rrl1GNbFgYqWCkqtrmxsM17XOwvY287GnnlnlCXHyPFA8PeLqFd8pca3KaeK1vtHraYeW+yN4+E4vDTd3+EYg3BBuFMYBiF7fPzE+jV2SdrN0rqAaVFfMvZti8BF3mJMKqTZQJQWY3A8K7m258hWzl/suxeNhWbDmB1OhHegFD811tdT1t5U/pWWvfRK6E2jIAJBAYXFxuLkXHmLgj4GvFTvz12QSS4TBR4QIZcMndPdgucHxFrnr3mY2/SGod4vy7JhsR+DyvEJLgNaQMqEm1nYaKRufIUyOZsg0SumxVJNgLk6AVmWIqxVgVZSQQdCCNCCOhBqVOR+xvFrjMPNiFi/B0YSErIr5sviUC24LZfheu3tB7HMTNjZ8Rhu5EUn+Ic75SGIu+4tbNdrkj2qb8QzNluldQ3XuOFmvlBNgSbAmwG5NtgPOnDhfAHxGI/B43i7y5ClpFVWINrKx0N+nn0qZuy/smlwzYh8aqf4kRhVVYN4JPbJtsbWA95p0szYxcpXUD1ijPmPspxeCR5ZjCsSkgMZVBe17BV3LEa5aDKka9rhdpSSrbhvbX9YfeK1Vtw3tr+sPvFdd9JXQpX7Tvy0X6jf7qC6NO038tF+o3+6guvNKH+g1el0P9BvvilSpVmjEYsVmnrg/KUuJjaSMpYaAFtSfL6Pxte9d3KXAVeeaHEIQRHsdCDnTUH9/UGh31MbA43+nfmhn1MbQ43vbdC9Kj3jHJkGGgllUsxWMgBrGzMQobQDa5+OvSm3gfKCPCs8heQHaKEAtvbxEnT+tajbWxOZnB0vb8qIV0RZn4bflClYqQOMcKR8P3aYdMNYg5pJI1vYEakMWO/WhxeUnY2SbDOx2VZhc+7Sux1cb23OnvqTo6xjxd2nvqTFSrr4jwySB8kqlW3948wRoRXJRQIcLhFNcHC4SpUqVdTkqVKlSSSpUqVJJb1XSs1lNhSpqgJQdWaxWa9DXl6nXs85oj4XwZJcZKx752aCG+Zu7FlARSdFJDNckKMw89Wztp4sMbg8LisLMXw2YpIgNgshAZS67hwAw120tvrEEs7NbMxawCi5Jso0AF9gBsKwszBSoJCta4ubG21xsba/XQopwH5763XLLq4NhJJcRFHESJXkVUIJBDMwAII1Fjrf0qzXEe0jA4OaPCzYi8lgrP7QQgWvKw9kk/Ve5sNaq/g8a8TiSN2R1vZlNiLgg2I20JHxrUSTqdfM12WASkX2SsjftkgkXikheRpEkVZIiTcCJxoq9MoYMBbyvXV2JKwx7SmUxQQxM8zFsqlfZVXvpbMc2vzTQDJiGYKGZiEFlBJIUEk2UHYXJNh51hMQwVlDMFa2ZQTZst7XGxtc2vten9H/l5PwkrLYftBwvE1xOEws7xzlHWJj4C5ymzxnfQ9NGtraq0zKwYhrhgSDfe99b+t6xHIVIZSQwNwQbEEaggjY1nEYhnZnclmYlmYm5JJuST1JNcihERNtklNPZNzEvD+Fy4jGTMIWkKwRHUnIPF3S+rG3kMtza9d/adx9eIcFOIwUzGNHXvkGhyt4csg3FmKm2xFzqLVA8mIZgoZiQgsoJJCgkmwvsLknTqa2wYySLOqs6Z1KOASMyndWHUehqM0wz5763SsuerH8N56g4Xg8HBj53fEMilxbO0YfxXk6hVBC9WNtAargDWzE4lpHZ3Yu7ElmY3JJ3JJ3NSSwiWwOySk/t4i7ybDYqOXvcPNGQhDZkDKdcvQZlK/FT5VFdbvwt8nd527sNmyXOXNa2bLtmtpetNPjZkblSSrbhvbX9YfeK1Vtw3tr+sPvFOd9JXQpX7Tfy0X6jf7qC6NO078tF+o3+6guvNKH+g1el0P8AQb74pUqVKjEYn3l/m2TCjKAHS98p0872t1OmpvtRfwvniCaUBk7tzZFZrG4a5sSNhcL8WoQ5O4XFPiMk3s5SQtyMx0FgR91Ps/DeFxOSzs2VgpQMWAJueguQLa2JttVRVxwOeWlhzW3aFTVTIHPLcpzdSOnQEEEAg7g00NyhhCb9yvwLAfUGtQzxjtBsMmFUKBcZmXoNAUF7Wt5iml+esWwymXKOrKi3t9W/1UBDh1UBdrst+sjyQkVDUWuDb8n9I+i4Jgw5RYoS4FyuUEgeZvcimvmbh+Cw8ayPhwbtlAQ5NSCehAtp9tauGY3BYb/1Ile8qi6E3PtWLZbltwTqx094rVypxaSbvO+kj/B7kBZbZiCb2BJ9kXW977gCk2KVhMmZxaLXuSCeYHv8poY9t33Nhbe4J52QtzJzC2LkVioRUFlW9+u5PU00V1cW7vv5O6/J5zl/Vvpb0rlrRRNa1gDRYLQxNa1gDRYLFKlSqRSpUqVKkklSpUqSS6U2FKkmwpU1DFB1bsJhHldY41LO5AVRuSdgPWtNZBr0JeYqSezbs0xR4hE2Kw0kcMV5GMikBivsrrvdiDbyBpm5h7McbDiJkjw0zwo7ZJApIMd7qb7eza/xqWOzjnAwcITEcSxACFykLPcsyLZQNPE5zBuhNhrTP288SmbDYZ4Js2DmuGyEZXb2lJYe0pGbw7XX6gGyyGW346tE1Q7wngc+KYph4nlZRcqguQL2vbyvb66lnkjsrlbhWNWeIx4jEWEauLFe58a+4NJp7hUScGnmWeM4dmWYuAhU2OZjYAe8m1qtbieZcPhTBDisTGs0gAGYgZ2tYtYaKC17E2FzYU6qe9tg33ZIqsGP5KxsMbSS4WaONdWZkIA1tqffXnh3JuNnjEkOFmkjN7MiEg2JB1HrRh254zFfjAxSuTAFV4UGihSLEkdXDBhc62ttWjsTx+JHEkihciJ7tMp1UooOtujXyqGGviqXpHdFn05rqeubuyiVOF4EwQs+JQETqi3YmX/E1tvkbwe41GnE+XcThiqzwSRF/ZDqVzWsNL77j66tWnMUM7TwYaeJsTGpBW98rEaEj5QDWvbbY2qqPG+ITTTu+JdnmJIctuCDbLbYAbWGgqKlke64Pu64EV8odmOMlxsCz4WaOHODIzoQMi+Ii5+dbL/mp87WezvFNxGSXDYeWWOZVclFuA/ssNOugb/NRZ2JcVmHDpZcXNbDRtljaQ+wqjx+I/IuVAHQggU79onMDy8HkxPDpwVFizx793fK4B3RhcE7EAHaonTP6Xw6klW7G4J4ZGjkUo6GzK2hB8j61orJNYqyTkqzRHyryNPjTmA7uHrIw09yj5R+z1qU+E8oYHAMqFQ+Jb2VbK8rGxICqxCRkgG2Yre2l6qKrFooX9FGC9/IcO07Dz6lK2IkZnGw97KIOG8oYvEaxQSEfOIyj9prCn/CdlGNzAt3K2IOsn8qmpc5Z40MXiUjjiRVVXadZWYyxFGCLG6AKsbMTmFy2it6GnPi8zNxCHBRt+DxvA8zOipncoyoI1LKwFr5jpe1tqr3VeISfYwdhce+4C7eFvM+CCedeW5cU6NFlOVSCC1jqb0HYvlPFR6tCxHmtm/2k0ccS5wxEXg7wv3OIxMLssETGWLDxCXOVygBwSEYghdCbXo+4Pwt2hJxSxiTM1mjGQFLnKxAYgMV1NUrMOqIWBrHNIHMEeNyruDHXRNDcuirmy20O9Yqceb+WsKFU4goA7ZFd/CQxBIHeDRb2NsxAJ01qOuYuQZILtFeRBqRbxqPd8oeo+qojI6N2WZuU+B7CtBSYrBUaXsUKqxG2lYpViplarNODcvziITd2TGQDmUhtD7iSPI+R3pvot4R2hSR5VlRWQC3hAU/K2AsPmjoLDzNQTulaLxAHt/SHndK0AxAHmnHk7l+GfChpYwxDsAfMXQ623FwR8TWOb+EQwRJHCiq87olz5J69LsVuetEPAOYIcSp7rwkashFiLk66aG/mPOnOWFWFmUMPIgEfUazjqqVlQS+4F9r93qs+6oeyYudfe9roRg5Rgw2XPDJiGIuWuioD5WZ1+29MnEuVlaVik2HjQ6hXlS48xZLi19qPfxDhhr3EPvKL+8aV5k/BWQXELI7ZB4VILE2yiwte4t8KkZXvab6nn/xcjyTmVjw7MCT75bKP/7DyMD3U2HmIF8qSa/dah10IJBFiDYjyI0tUjcaOG4cyyx4e8j5gpDEAWtfQk236DzqO8ROXdnbdiWPvJuftq4pJnzDMfp4XsD17Eq4pJZJbuP08OHktdKlSo5HpUqVKkkulNhSpJsKVNQxQdWaxWa9DXmK6MXxKSUIJHZhGoRAToqj5KjYD762R8ZmEDYcOe5dg5jOozLswv7J6Ei1+t6euzjlgY/iEULC8Yu8n6ij97FV/wA1MnF+Gth55YH9uJ2Q+9SRf3Hf41Hdt8q4scK4m+HmSaOwkjbMpIBAYbGx0Nt68Y/iEk8jSSu0kjG7MxuT/XlWijXgfIJn4PisbY54mBj1OqR/lTbY6MNf0ZpOc1up7EkL4/jM06RJK5cQqVjzalVJvlvuQOgJNulZ4XxybDCQQyGPvUyOVtcpcEqG3UEgXsReuGsU6wtZJb8HjXikWSN2R1N1ZTYg+YNLG4x5pHlkOZ5GLsbAXZiSTYaC5NE/OXJDYLCYGYixxERMm+kly4Bvse7ZRbzQ0JVxrmu+YJJxxPMU8mHjwzSHuIr5YxoLlixZre01ydTe1Z4PzHPhRIsMhVJkKSIdVdWBU3U6XsdDuK9cq8EOMxkGHX/3HAPoo1Y/BQT8K7+0PlwYHiE8KjLHmzxjX8m/iUC5ubarf6Jpt2XyflJDlGvZ7yCcYwllB7hTYL1lYfJH0R1Pw87MXKfLxxmJSIaL7TsPkoLXPvOgHqRViuA4XClZMGrqsoiy90ps0cbpuB1NmB0vbML2vVNidY/MKWA2cRdx+1vqeHep2NDRnd+Osplk4oI0/wDRqkqYYo0yxg37gEZhhfDkewuCwNxlIFiQ1Nk3E8Nw+SCXCywzxyQjvw7AB2Vs8M7HX/1Fybk6nfQ2rbxnmvE8PiwuExES5oXjyzRSgCSGIhb5N0LL4WDaC7EXsK4u+wIxOeOJe4Efdp4QbZWcMWuTqz5mLE5j4SetQUlOyJpbEy9he3E/sniopXONnSG1+KLOU8RHxDEtj4ZmRgiwyQoq2OUlxndgS4uTZlCEDToaaeducIZPCyx27nvcO0inMuJimaN4DbxLmAKkqw9lrE3FcsvFJOGtLJCo7qWM5AbkBgCQ2tySGuQOob6o74jw6VbSuLiXxCQMHDFtT4hcZvMGx39a7O4MDXt1DhcfsbnY6Imip2zuLXmxB25qbOFYHBzwJiYolSTDpZcpdVjcxrIy5VYBgc1muPFqDUe86cMxmUSSzyzqT4lOgRmNgAgNtTpYDyFb+RO0Ew2w00SvhshFlUXDeNyWB9sPcKb2ANthennDc2wQKjZJHyEEqdwq30zNYEqNRtcrc2JvTOinkDXRtJHGwUUgZC9zHmxGy7JsLNG2EfHQu2FwkAKiJWmLT5AuaZLXXKuYDQrcklhtTDwTmZwwhCJkVpmMRYApnfvEw2HYAhpIoyWZCQihgLpa4l7B4xJkDLsdwRYg/NYHY+lB3GeX48EPwiMMcImd5MPHEjkK9i/dlj4YWIUugvcDTKMwKexkjMrhcFQhxabjdBnNPKazRjFYUXzqHsAR3isA2YKRdXsQSttfvAKlWGGXBj8Jmjjw+FnOZ4lOYQKB4Z3lZv8AExLEqGVQcyg7lBQvz/y93MvfIPBIfFbYPvcejDUfGqF8TqWQRnVp+k/o/pbTB8S6UdFJvwQlRZy3ynDicOZXkZCrENa1gBY3OYafWR91CVbRiWyZMxyE3y30vte216bMx722Y6x5q9mY97bMdZHfDeJcPwesbM7MrePc6H2LaZbm1tLG29cPGO0SQvbDgIgOjEXLD1B0A9N/Wg6kBQ4oYs+d93Hr1Q7aGPNnfdx60R8Nx8uOxKRTyO0bXuoNhYAm9lFtPMj4098U4nhcPg2w0UveOpupGpDhw9yQLaH7qEJOBzpGZGidUByklSLXF9Qfk+u1EvL3KUOLwyOWKOpZWK218QIvfyU2+ryqKobC3K9zrMBGg2vruoJ2xNs8n5QRoNr6py4ZxVJ8OzY6TDuCLrH4brZSSd9HII0Go9+lRyaK+ZuV0w4giju8krt4jofkBV8gLmuw8p4TDBRiXkeRtcsYNvhZSfiSPdXIZYYhmYSQ7YActNAlDJFCMzbnNsAOXUgisUUYzkqR2vho5GjOuaTwb9Ar2bTbrfzrixXJuLjFzCxA+aQ32Ak/ZRgqYjpmF+VxfuRraqJ39wTJSrJFYohErpTYUqSbClTUMUHV08O4jJBKssTlJEN1YdP3EW0IOhBrmrNehbrzFWj7NOanxuAGInjSJlZkLiwVwtrv9EX0Iva6mh/tq5ynwSRxwIq9+GvPYErltdVFtGsQc31edQzxPnKeXCw4QHu8NCoAjS9nbcu5+USxJtsL7da84vm+eXBrhJj3qRuHiZrlo7AqVB6oQdjtYWoBtLZ+bhfZNst/JfOWIwEwMIEiuQGiYXV+g9VbyYefWrVw2ygEKpIuU0+I9bX3qoHA+J/g2IinyK5icOFbYlTcXt62Pwrt4nzri58UMU87iZTdCpIEY+ag2VfTr1vUk9OZHXGi6Qiftd5xxE2KlwjIsMML2yKPbI1Dsba3FiBsLjc6049jHOswxEeAaNZoXvlJAzRABnJBtqm/hPw8qBeauZ3x8qzSoqy92qOy6CQrezkfJOXKLDTw9Nq9cq82ScPeWSFV754zGjtr3eYgllXYtYAC+g9aeYrxZba/tJWn49je5w0soj74woz93prlXNbUGxt6VVbmbmybHT99KVUj2EQZVQXvZR531udTXVy9z/i8JiGnWVpDIbypISyy/rX622Yaj3aUP4hwXYquVSSQt75QToL9bDS9Ngg6Mm+qVlYjsY5slx0MgmijBgKqJlULnLA6FQLZgALkb5hpTn2p80tgcGJooUlZ2CB2AIjzBiGI+VsbdLn4GBcNz1PDgPwKD/BRmZpXUnPIW0tf5KhQosN7b62rVgucMQMHJgSRJBLbKramNwysDGdxqPZ21qI0vz5uF9upcspM7McHaCTG4hgHxD52dhplzZFBCjQNIdh0YeVd3HOH43BhhKfwiKVZAGhOQPM+efPPGxJGSzMJIiGAQC+gA658N3OHw2HEEWIUlVaGSVI+8WFR4VzkB2MrRtlsQchvbSvXI3L0TuyvFiYe5hZZoJWYRiTEXF4lzkKFiDqGW11kGxvWeoj0odUHd5J/A0aO5Tz6EM5eyop4tx6XElWnfMyKFXNmJsAg1JvckqWOvtM1gL2r3w/i8kYAGQqj3Clbi9wSD5g2H7vWQOY+WOFxAvFHJKbhcgmIjuQ1iT7bC6nY6kWuOgJxbAKiLkspLb730v1Pu+qj2wSmJ87DYDS9+8dxU9LMwzRwyAuBO3l4px5j50lxahMojj0LKDfMw6knp6ffR1gIkxWDiU2McsWVtBcSXF2va5YPnJJJN9fOofUMDuCPqNSFwfGMOGzqDZkjzr5i/tf19KqtkDjG5zToLX/Jt4FXOICNgjYxuU3I17L7oZ4MoWSRb3I0B87E3t6dadpFupHmKZeD4QklrlbaAi2pO+4Olq1TcUe7LmuNRsL228tK1dHiDaShaJmn5s1rW18VSV2Guq694gcNMt730Nrcuq/apAPHZcbgZvwRmimsBIo+UNSVVvMi9iLHW3W9NHIHaacFGYMSHkjDqq6axJZg4N9WAOSydLt6Cizsj4HfAyPICBNJdDsbIoXMPjmHqPQ008+9nd5RIjIjOwLFrhWA0LaAlXANyovcC41vWajDogOXkn1IZ0rmt4FbuZsHFHPBP33epI/e4eWdi2Gw0KhS6FdnLsxC7EC1iMmuzCQ4fF8PEEeJjxDqpVigZQhLM0eVX8QjUWQHyQCn/ivDzHwiHvBE/wCCiJ2QMTHKsJXQtl2KgNcrYEAnQXoaw/PKY3HR3RIgqSQIqSLKzM4WQF3jBjWMGIKFzElnHS9Kuh6aBwG41HaNQh6eUxShw5qMJEKkgixBsR5EV4p850wfd4yS2zWcf5hc/wD7XpjqrjfnYHDiF6dE/OwO5pVshkCsCVDAH2Tex9DYg2+Na6VPTzqFIGD7RoycskRVLAXGvQAjLb2d9NdB1ol4GYDFfDBQjHMQulmIXQjobW0oF5b5KXFQ96ZSviIsFvoLdb6H/iivg+EwmCzqkozFQ75mBOUXIIA0trfTzHpWarI6cAshvm4gXI/KzlVHALtivcbjWyceKcFixGXvFJyaqQxUgm2xB9BWwcP6d5Mf/wAhH2ixoT4j2k5ZCIogyAkZix8XqLDQddb1jA88SYmZIkVIQ5sWvmYfq3Fr36Ea1CKKqDNdAOZ2UXwlRkuRoOvZFL8ChYEMpa+5LuT9Za9NExw3DSzmSUlx4Yixa+vQEaeWYnzrRxHii4fCvGcUJcQjZlJ3zB0bLudr7X2uOhrfhojicO0mPhjUKMymxDBbEknW69La6+VdZG9rc0jiWE2txPKwKTWuAu8ktvbt7LqNsbie8kdyLZ2LW8sxJtWismsVqbW0WnAsLBdKbClSTYUq4oCtn90mN/Q/6n/Wl/dJjf0P+p/1qy/4ti/Np+yP4UvxbF+bT9kfwq5+IxL72fxPqvN80PI96rR/dJjf0P7f/Wl/dJjf0P7Z/lqy/wCLYvzafsj+FL8Wxfm0/ZFL4jEvvZ/E+qWaHke9Vo/ukxv6H/U/60v7pMb+h/1P+tWX/FsX5tP2R/Cl+LYvzafsj+FL4jEvvZ/E+qWaHke9Vn/ukxv6H/U/61n+6TG/of8AU/61Zf8AFsX5tP2R/Cl+LYvzafsj+Fc+IxL72fxPqlmh5HvVaP7pMb+h/wBT/rS/ukxv6H/U/wCtWX/FsX5tP2R/Cl+LYvzafsj+Fd+IxL72fxPqlmh5HvVZ/wC6TG/of9T/AK11cN7KsWs0bP3WRXUt4z7IYE/J8r1Y78Wxfm0/ZH8K14jhkeVrRqDY2so3tTHz4kWkZ2fxPquh0N9j3oLn4NiZcTA8LPEojkHfLHDIAzOpIdZDmGiL4lHpeiHgvA5gmITGSjEd44s2XIDGI4xbIpsvjz3sdd+tMGNkxpCLhC4DEKxGULHdwWkLMrZvBpk0I3GbUDlUcXGdczsxVo7nu1AZnlHfKLaKqCNtzuBY60zD7fCx2+0eSjn/AKju1dHP3AMPh8MpghjiLzKCUUD/ANuXy2GnSon46CGQHUWP1k3P7vqo45tn4i0QOITKgmLquZCSzIwEWmwXLIb9ROnkaBuLBrqGJNr+LQXNhsB5efrV48/+OeLHf8bhOw3TEI+w+RTeT6VJPCZ4YuERPJa+JmMLH5q5XjJPoAC9vpCo2zeWv/0KJUwvecJjYvYR4xkC2Jzd5HEdxtazH4nrvQQudZ0Y4+wtXiEEbhG93A+YPoF6wUIRAoKta/iU3BIOpBGhF70Llze/rfUX1vfbY69KKwgAsLDS+gAHwA2oTbUfA1e443o2Qs5A/pU//TbulfPI7XMR45laDhEueCJrBc0aHKBYC6g2A6AbVniPCosQmSZFkW97MLi4uL/afrodx2OxB4fhXwPiYqhOgN0ELtbVTuwVehubXW9w1w8V4kEV8ssjiLM0ZQIMyv4kJaFQxZdFysMth7YOchKmcNSiifgccWAkw0Skp3UiqrMz3zK2lycx1O1/QWoH4hxHE5cEZsNFhF76DKq4sgteSLMPwcIFc2OoNyu99Ne8NxVO8DtLIviyNEIgxcM6re6HLGQoY6NqyXsCwDlwkY0yK85kQLNLnQZCndZLxgHICyg21FievlXCuIC515YnnnV4kDAIFPiUahm8yOhoe/sNi/zQ/bT+ajLmfml8HNAVVXVgxdGGjC62sd1O+v1g0a8s8WwWOjzRBcw9qM+0nvF9R6jQ1lKCOeWJuQtA673WydX1FLC12W7efrqoY/sLjPzQ/bT+al/YbF/mh+2n81WCPCIvmLQFzryhjEzTYKeVl3MN7kf/ABn5Q+idfK+1GPpaxovdh70ynxwzPyGze3bzQDFynj1VkVSqv7QEii9r7+LXc1pPI+M/Nj9tP5q5m5pxYNjPICNN6zHzdiwQe/c2N7HUG3Qg7j0oW1T/AKe4+qu7VO4y+K3/ANhsX+aH7afzV6TkjGA3Edj5iRP5qkrkrnfC4y0UsaRYja3yXP0CTofonXyvRt+KYvmLRTaWreLhzP8A6VHPjM0DzHIyx99ar8OR8Z+bH7afzVvblbiBXKQxU3uO9WxucxuM2uutS1zXyhJMmbCTNBKo0UHwP6H5p+kPiPKHuJcYx+HkaKaSVHXcE/aOhHqNDUUsFWz6svcUZR1z6wfKW3HA3uFj+w2L/ND9tP5qX9hcX+aH7afzVzf2rxX5+T66kDkntCglyw4xER9lm2Vv1/mt67H0prGVLja7B3ompmq4GZw0O7LoOXkrF2/Jj9tP40qnJuHR30QW+NKiPhKvmzucqH/Hnfb7707UqVKr9ZlKtOMxGRGbyH29PtrdTLxjFq8XhN7MAfqP2UFXVHQQucDrY299SliZncAungeJzR2JuVNv3j+vSnGh/gc4QSMxsvh+vWn6NwQCNjrUGE1HTUrMx+a350JH6TqhmWQ22XqlSrDNYVaKBcnFZ8kTHqRYfHStPA8Vmjsd10+HT+Hwrl4tjVkhBU/KFx1Gjb1o4Ni1jDs2xsAPM67VmpK+2Its4ZMh1vpxN/ABGiH/ACTprdEdKtcE2ZQw2Iv9dbK0gIcLhBbISxfCDOk+FD5CzIyt5d3Ir3HrYCmzAdnc8TvJ38cjuxdmZSPFIkyvtewzSs4F7aAW60TcXQxyJMo20b+vUXH1U7wyBgCNQdRVfQno81Of7Tp/6nUen4RE3zWfz8wof5v5BfDwwyGVCY2yAqhGYnO3ePrrIRdSfor7qCOKR5AibhQbaW6jT6tKm3tMS+DB8pUI9/iH76hDjcl5NPkgfx/eKvZS1uHOPEuA8j+lJhTHPxBtuDSf1+1wj+vqNO3D+NP3CYUAZDiBKx6k5VUD3CxPxHlTPm/r6/4108OYCVPK/wDX21R0v9Zg6x5rY1zP+3eSL2BI7QCiZBa33/11oaxmBaMkkaE6EeR+6iIDQe7f4UpIwwswuPI1vK/Dm1rLXsRty15rznDcTdQSEgXa61+enLvRT2b4v8LwD4MsveQuHVHF1eLOr5GHVC2ZT5Zl0I0LhjezGZySs0YDTd68djlIUlkUXUgWzSqTlIIK6HLagHgSyYbH4Z4L+KVUt5h2Csp9CpP1elWFrJmJ8LjFINW6K2rDG9/TRG7X69Y5g/lRm3ZTLnB75Cpk7wixFib3tYWOvTQn5w3pyh5amwzCV3SRijRu5Nyw8SIqKUuhEYjzMHs2U3U+Fgc3pl4g3fTLEPZU3b9/2ae80FXSlkJDfqd8o7T6bqCFuZ9zsNSoP57x/eYth0jATXzFyftP2UzcP4jJBIskTlHXZh/Wo9DpU/c38hwY5PEMkwFllUa+gYfKX06dCKg7mLlmfBS93MtvmuNVcean924oL4U07Q0bBbjDa+CpjEWxtsePqpa5I7UI8VlixGWKfYHZZD6fNb6J36HpR5VVKkPkjtWeDLDi80kWwk3dB69XX7R67UZDU8HqrxHA7Xkpu709Eb869m8WNBkS0WI+fbR/RwP9w19+1Qlxjgs2FlMU6FHH1EeanYj1FWYweOSVFkjZXRhcMpuDXFx/lyDGRGOdMw6EaMp81PQ/Yet6klpw/UboLD8XkpT0cmrfEdnoqzg1JXJPaw0eWHGEvHsJt2X9fqy+u/voe5x7P58Cc35SAnSQDb0cfJPrsfsoWoAF8Llq5I6fEIeY58R6K0+GxSyIHRgysLhlNwR5gimrmXlODHR5Jl1HsuNGQ+h8vQ6GoQ5R55nwDeE54ifFEx0Pqp+S3r16g1OHLfNcGOjzwtqPaQ6Mh8iPL1GhqxjlbKLFY6sw+egf0jTpwI/fJQZzbyTPgHtIM0RPhlUeE+h+a3ofheh6rT4vBpKjJIodGFirC4I9RUO879lLwZpsIGki3Me7J7urr9o9d6Fmpi3VuyvsOxpsto59Hc+B9D4IGj4nKAAJZAALAB20HkNaVcwpUHcq+6NvLwVqqVKlV8vLFqxEuVSbE2GwoUkw7ILsLZuh3NrHb6qMKa+McPZxmUnQez56/fVFjFE6ojztuS0GwHXv26cPPZFU0oYbHimGGJmuFBNtbD4C9EvCZbxLcEEC2vppXHwbhhFnbMDfRdtLWFx9dPNQ4JQPhaJnkgkWt1cOxPqpg45RwSrXiGsrHewOnwrZSrREXFkEg+TCsiAtpm2U7kC2vpXvB4MyXAIBAvY9fj9VPPEuEZyzAm9vZ6Ej/ivHDeD5crMTmBva+nx9axP+DPFUGZLstvfhzvz42Vp8SOjvfVOGCBEahhYgAEe6t9IUq2rG5WhvJVhNzda54A6lTsdKZ+H4gwOYpNvknpr+4/fT5XLxDALKtjuNj5f8elCVUDnESxfW3xHEH9cipY3gDK7Y+HWhTtFEkiLEFyRIVlkxDE5UsWXKANWY9RY+0NvaUBHZ2+IcsrOQTYWj6aC5OcqDubXPvqV8Pj2hPdzDTo3p+8fbXJzo0zQRnCNJ3neAgxXIIVWbK9tMjEKpv505lUKuMRA2sblvG/X/ALbqSJ0lI8yM3ItfqQLi+w+UN/h4mMr9NGU/YSD9lbX7Hu4TvGkadlOscaEfFfEWYg2NtKdcK+NILS/hfeNjY2ygSZUgaNWaMZdDGshdCdyFB6isdzizhozfH/hN4O+BLhO871TNlysCU7vvPYOTLlt4iKk6BnAWU7sTqnjK5+nYFrxnZ5KwjeEKuZFLxuxBSQgXANjpr1JIsd6bX5Fxga3dX+kHS31kj7qc5IMf3S93+Fd93uLsS0mWxR/we4dyMmburBr2sb/Kv6xIxrRzRQLjFSUxBJJHkzxgKzSNc5mUlgqaXBzXFhrV3FitRGLXv2qldSxuN1yvyhPhTFJ3bTyBgyrELhXQhgHJsAD56DfWpRiYkAkWNtvL0qOeLHiEyrJGmJjf8FRZYczKDIzMrtGQ1lkQ5HFj4kzA70aY3i6p4U8b7Ab29/mfSqqsrLEzTu98gEVFFoGMHvrS4/xtMPGWZgthe56DzP7h1NQrP2izri++hYhBpkbUOt7nOPMnW+486Puc+R8RjIMyyf4gObuzs+lgC3Rhrbpr03EMYvBvE7JIpR1NirCxBqkf0j3iZ4I+0cu3rPhstfg1LTOY4EhzuI9+asFyjz1Bj18JyTAeKJjr71+cvr9YFPHFeERYmMxTIHRuh8/MHcH1GtVkw2JaNg6MVZTcMpsQfMEbVLfJHawsmWHGEI+wm2Vv1+it67e6rCKoD/leg6/BnwHpae5G9uI7OfmhbnXszlweaWK8uH3v8qMfTA3H0h8QKCatUCCPMGo3527J1lzTYMBJN2i2Vv1eiN6bH0qOWl4sRWHY5e0dT3+vqo75U5znwD3jOaMnxxMfC3r9FvUfG+1TjyvzfBjo80TWce3G3tL8Oq/SGnx0qumJwzRuyOpV1NirCxB8iK94HHSQuskTsjqbhlNiP+PTY1FFO6PQ7Kxr8Kiqxnbo7nz7fVWiliDAqwBBFiCLgg9COoqKOduyUjNNghcbtB5f/H5/qn4eVPXJPanHicsWJyxTbBtkkPp81vQ6HoelH96OIZM1ZNj6nDZrbHlwKqq6EEgggg2IOhBHQ+Rro4bxOTDyLLC5R12I+49CD5HQ1OfOnZzDjgXW0WI6OBo3kHHX9bceu1Qlxrgc2ElMU6FGG3kw+cp2IqvkhdEbrY0WIQ1zMvHiD71CmLkntPjxeWKe0U+w+bIfok7N9E/AmjqqqVI/JHas0OWHGEvHssupZP1urr67j1omGp4PVJiOCFt5Kbbl6eikmfgGGLMTh4SSSSTEhJJO503rFexxiFvEs0RDag511B1B3pVN8qz15RxPinqtGMxQjQsdbdPM+Vb6ZuY5NEXzJP1W/jUVfUGnp3yjcDTtOgTImZ3hqdopAyhhsRf66903cCkvEPQkfv8A3041LTTdNCyTmAU17cri1KlSpUQmLk4jjxEAfMgfDqfqrqBoa47LeW3RQB9ev9e6n7ANeND9EfdVRSVxnq5YuDbW/Gh8URJFlja7muilSpVbodKuU44d6I/o3v6+X1a10mhY4m+IzfT+y9vuqqxKtNKI7f3OAPZxREEXSX6giqlSpVaoda58OrizAEU0vwiSM3hf/Kf6sfjT1StQs9LHMQXDUbEaEflSMlczQbJkHGXTSWI+8af8fbXQnMER+cPh/CnK1c+IwiEElFJsdbDyocw1UY+SUEf6m/sEKTPG7dtuw+q5247EOpPuU1xYvmuNBe1h5uwUffXnl2BWz5lBtltcA23rr47yzBi4u6mQEfJI0KHzU9D9h60PTvrKqESh7W35N9SfJTFsEcmV4NuPvRAHMPamgBWM943kmi/Ft29wrXyP2mxZ8mKVY2Y+GUeyL/JYG+UfS287b0J848gTYBi35SAnSQDb0cfJP2H7KF6ibEYpM77l3M693L8LXxYfRz09o9jxG/vqKtUjAgEEEHUEdRTBzZyTBj0tIMsijwSqNV9D85fQ/C1RJyV2jy4EiN7y4f5l9U9UJ2/VOnu3qbeDcbhxUQlhcOp+sH5rDcH0NXDJGSiyy9TR1GHSB4OnAj34KvfMvKc+BkyzL4T7Mg9l/ceh9DrTNVouI8NjnjaOVFdG3U/1ofUaioZ527LpMLeXD5pYNyN3jHr85fpD4jrQc1MW6t2Wiw7GmT2jm0d4H0K5+Su0uXB5Ypby4fy+Ug+gT0+idPK1TVwnjMOKiEsLh0PUdD5Ebg+hqsNOfL/Mk+Cl7yB7H5SnVXHkw6+/cdDXIags0dsnYjgzKi8kWjvA++anbm3kiDHp4xklAssqjUeh+cvofgRUHcy8qT4GTJMvhPsyD2XHofP0OtTXyfz/AAY5QoPdzgaxE7+qH5Q+0dRT/wAQ4bHPG0cqK6MNVP3+h9RqKKfEyYZmqipcQqMOf0UoNuR4dnuxVXKkHkntUkw+WLFXkhGgfd4x/wCa+m46X2rVzt2XyYW8uHzSwbkbvGPW3tL6j4+dAdA/PC5au1NiMPMeIP6VpcFjkmRZI3V0YXDKbg1y8d5fhxcRjnQMvQ7FT85T0P8ARvUA8rc4z4B80TXQnxxt7Lfwb6Q+0aVOXKvOMGPjzRNZwPHG3tL/ABX6Q+w6VYRzNlFishW4bNQu6Rpu3gRw7eShznPs9mwJLi8kBOkgHs+jj5J9dj6bUJ1aqSIMCGAIIsQdQQehHUVFPPHZNbNNgRpu0H74/wCX6vKhpqa2rFc4djYfaOo0PPge3l5KLBSr00ZBsRYjQg7gjoaVBrQ3CtNiGsrHyB+6hfEY0yIM2rKd/MH99wPronxUOdGW9ri16G+IxhbKFIykgkj2vpX/AHUNjwlyXB+W1iOZv+rXuvO6TLfr8lmPibJGETQ6kn39B8LUSQtdQfMCh3huFD+FkY31Dj5Nh59ddLURYeHIoW97C31VJggnLczzdtgAOVuFusa34ptVlvYbrZXDxiYrESpsbi31/wAK7q5cbgBLbMTYG9h1q5q2yPhc2P6iLDhv6IaMgOBdshnE4gyMCfatY+ttL048O4gTKi3sgGUDzsNz603472/ZK/ROlvQelOuA4SCFYhkZSPLxWsb26a6fCsXQsqTVO6M3IcC7cZrHwvvrurOUs6MX5adSeqVKlW9VSmjjeLKNGVNjrp0O29MysM+bpfNb7bfXpRFjcGLmTLncDQX+713ob7k58tje+3X/AO6xWMxzNnDnagkEDXSwt422HUrOmLS23UnfguMLyNmYkkaDpv0H1U91xYTBqSJCmV9dL/DX1tXbWmw6KSKANkNzcm+tyDrrfY9SCmc1zrtFkqVKlR6hSrxN7Le4/dXuvE/st7j91Nd9JXRuoc5t5jnweJgkgexyHMp1VhmGjDr946EUe8m8/wAOPXL+TnA8URO/qh+Uv2jr51F/aZ+Uh/UP+4UHQzMjBlJVlNwQbEEdQRsaz2GTujgby/3W3dhkVXTtOztdfzx5q00sQYFWAIIsQRcEHoQdxUUc8dkxW82CFxu0HUesfmPo/V5V1ckdrIbLDjSFbZZtgfST5p+lt523qT1YEXGoOt6vPknb70WcBqsLm5eTvfeFVZlINjoRuD504cB5hmwcokgfKeoOqsPJh1H2jpapp517OIcaDIlosR88DR/RwN/1hqPXaoT4zwSbCymKdCjD6mHmp2I9RVfJE6I3WupK+CvZkI14g+9VOXJnaFDjgFNo5wNYyfa9UPyh6bj7aKzVVo5CpBUkEG4INiCOoI2NSpyT2t+zDjT6LP8A/wBB/wCQ+PnRUNSDo9UOI4I6O8lPqOXEdnPz7U5c7dlKT5psKFjm3KbI59PmN9h623qHcZgnhdo5EZHU2KsLEf151aOOQMAQQQRcEagg9R6Uyc1cmwY+PLKLOB4JF9pf4r9E6e4606WmDtW7qPD8ZfBaObVviPVVzilKkMpKsDcEGxBHUEbGpY5I7WQ2WHGkBtln6H0k8j9LbztvQDzRyfPgHyyrdD7Ei+y38G+idfeNaYqCa98Tlpp6enxCIE6jgRw98latWBAI1B1uKj3nfsqTEZpsKFjm3KbI5/8ABvXY9bb0E8ldpEuCtHJeXD/Nv4k9UJ6fROnuqa+D8ZixUQlhcOh8twfIjcH0NWDXsnbYrIywVWFy52nTnwPUffYq0YzBPE7RyKyOpsVYWIpYPGvC6yRsyOpuGU2Iqw/NXJkGPjtIMsgHglX2l9PpL9E/ZvUGc0coz4GTLKt1PsSL7Lfwb6J19+9AywOj1Gy09BikVY3I7R3Ln2eilHkjtTjxOWHE2jm2DbJJ/K3psenlUgVVOpC5H7U3w+WHFFpIdlfdox6/PX03HS+1Tw1PB6qsRwS15Kbu9PRS3JGLnQb0q4l5gw7eJZ4SG1B7xdjqNzSojMFmujfyKfa04rCrIuVhp93qK3Uqlexr2lrhcFRAkaha4IAihVGgrZSpV1rQ0ADYJE33SpUqVdXFy4jh6OwZluR/WvnXSKzSpjY2NJc0AE79faukk6FKlSpU9cSrV+CrmzZRm8620qaWh24Xb2StSpUqcuJUqVKkklXib2W9x+6vdeJvZb3H7qa76SujdB68sQY2KSOZb2y5XHtIfFqp/dsainm7kafAN4hnhJ8MqjT3N81vTr0JqbOWPl/5f/KnjE4ZZFKOoZWFipFwR5EHeqbDYWyUbOevmVeRYnLRzkbt5enJVYox5K7SJsERG95cP8zqnqhPT6J091d3aP2eJgx+EQNaFmCmNr3Um9sp6r79R61H96cQ+J3WtW11PiEF7Xae8H1VnuD8ahxUQlhcOp8twfJhup9DXjjvL8OMiMc6Bl6Hqp81PQ/0b1XfgHMk2Dl7yB8p+Up1Vh5MOo+0dLVPnJvM4x+GEwQoQxVlJuMwsTY9Rr1tVhFMJRY7rIV+HSULhJGflvoeIKhvnLs+mwJLD/EgJ0kA9nyDj5J9dj9lCtWpliDAqwBBFiCLgg9COoqIO0js3jw6NisOQkYIzxG+hY2uh8r/ACTt0PSh5qbL8zdlc4bjXSkRT/VwPPt5Jh5N7Q5sCQhvLh76xk6r6oeh9Nj6b1N3A+Pw4uISQOGXqOqnyYdDVZL138F49NhJRJA5Ruvkw+aw2I/rSmQ1BZodkTiOER1N3x/K/wAD2+qstj8BHNG0cqK6MLFWFwf+fWoa537LXw2abDZpIdyu7Rj/AMl9dx186kjkXnEcQhL5CjocrjcE2vdTvb0O3rvRKaOexsrbrLU9VUYfKW8txw99aqlTry9zJPgpe8ha3zlOquPJh19+46VKHaB2aRSJJicPlikUF3X5DgC5NgPC3u0Pl1qGr1WvjdE5bWmqoa+I6dRBVhuT+fIcetgckwHiiJ196n5S/aOop+4hw6OeMxyoro2hVhp/wfWqvwYhkYMjFWU3DA2II6gjY1MvZt2ivi2/B51vKFLCQWAYLYHMOja7jQ+QoyGoz/K7dZrEcINPeaA/KO8e+9CfO/ZfJhc0uHzSwbkbvGPX5y/SGo6+dAVWsNRp2hdmkTJJicPlidQXdPksBqSLDwt9h9N6ZNTf3MReG43e0VR+D6+v/KiRRpSpLtSqvWlX/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3810000" y="4343400"/>
            <a:ext cx="2970685" cy="215444"/>
          </a:xfrm>
          <a:prstGeom prst="rect">
            <a:avLst/>
          </a:prstGeom>
          <a:noFill/>
        </p:spPr>
        <p:txBody>
          <a:bodyPr wrap="none" rtlCol="0">
            <a:spAutoFit/>
          </a:bodyPr>
          <a:lstStyle/>
          <a:p>
            <a:r>
              <a:rPr lang="en-US" sz="800" dirty="0" smtClean="0"/>
              <a:t>http://detroithistorical.org/buildingdetroit/curriculum_early.php</a:t>
            </a:r>
            <a:endParaRPr lang="en-US" sz="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lstStyle/>
          <a:p>
            <a:r>
              <a:rPr lang="en-US" dirty="0" smtClean="0"/>
              <a:t>Rebuilding Detroit</a:t>
            </a:r>
            <a:endParaRPr lang="en-US" dirty="0"/>
          </a:p>
        </p:txBody>
      </p:sp>
      <p:sp>
        <p:nvSpPr>
          <p:cNvPr id="3" name="Content Placeholder 2"/>
          <p:cNvSpPr>
            <a:spLocks noGrp="1"/>
          </p:cNvSpPr>
          <p:nvPr>
            <p:ph idx="1"/>
          </p:nvPr>
        </p:nvSpPr>
        <p:spPr>
          <a:xfrm>
            <a:off x="152400" y="1066801"/>
            <a:ext cx="7848600" cy="2438400"/>
          </a:xfrm>
        </p:spPr>
        <p:txBody>
          <a:bodyPr>
            <a:normAutofit fontScale="62500" lnSpcReduction="20000"/>
          </a:bodyPr>
          <a:lstStyle/>
          <a:p>
            <a:r>
              <a:rPr lang="en-US" dirty="0" smtClean="0"/>
              <a:t>Hull and Woodward went to Washington to ask for 10,000 acres of land</a:t>
            </a:r>
          </a:p>
          <a:p>
            <a:r>
              <a:rPr lang="en-US" dirty="0" smtClean="0"/>
              <a:t>Each citizen over 17 received 5,000 sq. ft. plot of land</a:t>
            </a:r>
          </a:p>
          <a:p>
            <a:r>
              <a:rPr lang="en-US" dirty="0" smtClean="0"/>
              <a:t>Only 900 people lived in Detroit</a:t>
            </a:r>
          </a:p>
          <a:p>
            <a:r>
              <a:rPr lang="en-US" dirty="0" smtClean="0"/>
              <a:t>Houses now had stone foundations and sawed lumber, not logs, and bigger lots, wider streets, and open areas for parks</a:t>
            </a:r>
          </a:p>
          <a:p>
            <a:r>
              <a:rPr lang="en-US" dirty="0" smtClean="0"/>
              <a:t>Thomas Palmer, a shop owner, built the first brick building in 1820.</a:t>
            </a:r>
            <a:endParaRPr lang="en-US" dirty="0"/>
          </a:p>
        </p:txBody>
      </p:sp>
      <p:pic>
        <p:nvPicPr>
          <p:cNvPr id="4" name="Picture 3" descr="Detroit_flag.png"/>
          <p:cNvPicPr>
            <a:picLocks noChangeAspect="1"/>
          </p:cNvPicPr>
          <p:nvPr/>
        </p:nvPicPr>
        <p:blipFill>
          <a:blip r:embed="rId2" cstate="print"/>
          <a:stretch>
            <a:fillRect/>
          </a:stretch>
        </p:blipFill>
        <p:spPr>
          <a:xfrm>
            <a:off x="4038600" y="3810000"/>
            <a:ext cx="4800600" cy="2880360"/>
          </a:xfrm>
          <a:prstGeom prst="rect">
            <a:avLst/>
          </a:prstGeom>
        </p:spPr>
      </p:pic>
      <p:sp>
        <p:nvSpPr>
          <p:cNvPr id="6" name="TextBox 5"/>
          <p:cNvSpPr txBox="1"/>
          <p:nvPr/>
        </p:nvSpPr>
        <p:spPr>
          <a:xfrm>
            <a:off x="381000" y="3886200"/>
            <a:ext cx="3352800" cy="2862322"/>
          </a:xfrm>
          <a:prstGeom prst="rect">
            <a:avLst/>
          </a:prstGeom>
          <a:noFill/>
        </p:spPr>
        <p:txBody>
          <a:bodyPr wrap="square" rtlCol="0">
            <a:spAutoFit/>
          </a:bodyPr>
          <a:lstStyle/>
          <a:p>
            <a:r>
              <a:rPr lang="en-US" b="1" dirty="0" smtClean="0"/>
              <a:t>The two Latin mottos read </a:t>
            </a:r>
            <a:r>
              <a:rPr lang="en-US" b="1" i="1" dirty="0" err="1" smtClean="0"/>
              <a:t>Speramus</a:t>
            </a:r>
            <a:r>
              <a:rPr lang="en-US" b="1" i="1" dirty="0" smtClean="0"/>
              <a:t> </a:t>
            </a:r>
            <a:r>
              <a:rPr lang="en-US" b="1" i="1" dirty="0" err="1" smtClean="0"/>
              <a:t>Meliora</a:t>
            </a:r>
            <a:r>
              <a:rPr lang="en-US" b="1" dirty="0" smtClean="0"/>
              <a:t> and </a:t>
            </a:r>
            <a:r>
              <a:rPr lang="en-US" b="1" i="1" dirty="0" err="1" smtClean="0"/>
              <a:t>Resurget</a:t>
            </a:r>
            <a:r>
              <a:rPr lang="en-US" b="1" i="1" dirty="0" smtClean="0"/>
              <a:t> </a:t>
            </a:r>
            <a:r>
              <a:rPr lang="en-US" b="1" i="1" dirty="0" err="1" smtClean="0"/>
              <a:t>Cineribus</a:t>
            </a:r>
            <a:r>
              <a:rPr lang="en-US" b="1" dirty="0" smtClean="0"/>
              <a:t>, meaning "We hope for better things" and "It will rise from the ashes," which was written by Gabriel Richard after the fire of 1805.  The city adopted the seal and motto in 1827.</a:t>
            </a:r>
            <a:endParaRPr lang="en-US" dirty="0"/>
          </a:p>
        </p:txBody>
      </p:sp>
      <p:sp>
        <p:nvSpPr>
          <p:cNvPr id="7" name="TextBox 6"/>
          <p:cNvSpPr txBox="1"/>
          <p:nvPr/>
        </p:nvSpPr>
        <p:spPr>
          <a:xfrm>
            <a:off x="4800600" y="3124200"/>
            <a:ext cx="4343400" cy="707886"/>
          </a:xfrm>
          <a:prstGeom prst="rect">
            <a:avLst/>
          </a:prstGeom>
          <a:noFill/>
        </p:spPr>
        <p:txBody>
          <a:bodyPr wrap="square" rtlCol="0">
            <a:spAutoFit/>
          </a:bodyPr>
          <a:lstStyle/>
          <a:p>
            <a:r>
              <a:rPr lang="en-US" sz="2000" dirty="0" smtClean="0">
                <a:solidFill>
                  <a:srgbClr val="FF0000"/>
                </a:solidFill>
              </a:rPr>
              <a:t>Detroit’s flag was designed in 1907, and adopted in 1947.</a:t>
            </a:r>
            <a:endParaRPr lang="en-US" sz="2000" dirty="0">
              <a:solidFill>
                <a:srgbClr val="FF0000"/>
              </a:solidFill>
            </a:endParaRPr>
          </a:p>
        </p:txBody>
      </p:sp>
      <p:sp>
        <p:nvSpPr>
          <p:cNvPr id="8" name="TextBox 7"/>
          <p:cNvSpPr txBox="1"/>
          <p:nvPr/>
        </p:nvSpPr>
        <p:spPr>
          <a:xfrm>
            <a:off x="7021303" y="6642556"/>
            <a:ext cx="2122697" cy="215444"/>
          </a:xfrm>
          <a:prstGeom prst="rect">
            <a:avLst/>
          </a:prstGeom>
          <a:noFill/>
        </p:spPr>
        <p:txBody>
          <a:bodyPr wrap="none" rtlCol="0">
            <a:spAutoFit/>
          </a:bodyPr>
          <a:lstStyle/>
          <a:p>
            <a:r>
              <a:rPr lang="en-US" sz="800" dirty="0" smtClean="0"/>
              <a:t>http://en.wikipedia.org/wiki/Flag_of_Detroit</a:t>
            </a:r>
            <a:endParaRPr lang="en-US" sz="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Sept. 13, 1806</a:t>
            </a:r>
            <a:endParaRPr lang="en-US" dirty="0"/>
          </a:p>
        </p:txBody>
      </p:sp>
      <p:sp>
        <p:nvSpPr>
          <p:cNvPr id="3" name="Content Placeholder 2"/>
          <p:cNvSpPr>
            <a:spLocks noGrp="1"/>
          </p:cNvSpPr>
          <p:nvPr>
            <p:ph idx="1"/>
          </p:nvPr>
        </p:nvSpPr>
        <p:spPr>
          <a:xfrm>
            <a:off x="304800" y="1554163"/>
            <a:ext cx="5715000" cy="4160838"/>
          </a:xfrm>
        </p:spPr>
        <p:txBody>
          <a:bodyPr>
            <a:normAutofit fontScale="92500" lnSpcReduction="20000"/>
          </a:bodyPr>
          <a:lstStyle/>
          <a:p>
            <a:r>
              <a:rPr lang="en-US" dirty="0" smtClean="0"/>
              <a:t>Solomon Sibley becomes the first mayor of Detroit when the Michigan Territorial Council  incorporates the City of Detroit</a:t>
            </a:r>
          </a:p>
          <a:p>
            <a:r>
              <a:rPr lang="en-US" dirty="0" smtClean="0"/>
              <a:t>Less than three years later, the Territorial Governing Council revokes, when Detroit’s population is 770, and Michigan has 4,762 residents </a:t>
            </a:r>
          </a:p>
        </p:txBody>
      </p:sp>
      <p:sp>
        <p:nvSpPr>
          <p:cNvPr id="4" name="TextBox 3"/>
          <p:cNvSpPr txBox="1"/>
          <p:nvPr/>
        </p:nvSpPr>
        <p:spPr>
          <a:xfrm>
            <a:off x="6477000" y="5181600"/>
            <a:ext cx="2162772" cy="215444"/>
          </a:xfrm>
          <a:prstGeom prst="rect">
            <a:avLst/>
          </a:prstGeom>
          <a:noFill/>
        </p:spPr>
        <p:txBody>
          <a:bodyPr wrap="none" rtlCol="0">
            <a:spAutoFit/>
          </a:bodyPr>
          <a:lstStyle/>
          <a:p>
            <a:r>
              <a:rPr lang="en-US" sz="800" dirty="0" smtClean="0"/>
              <a:t>http://en.wikipedia.org/wiki/Solomon_Sibley</a:t>
            </a:r>
            <a:endParaRPr lang="en-US" sz="800" dirty="0"/>
          </a:p>
        </p:txBody>
      </p:sp>
      <p:pic>
        <p:nvPicPr>
          <p:cNvPr id="5" name="Picture 4" descr="220px-SolomonSibleyDetroit.jpg"/>
          <p:cNvPicPr>
            <a:picLocks noChangeAspect="1"/>
          </p:cNvPicPr>
          <p:nvPr/>
        </p:nvPicPr>
        <p:blipFill>
          <a:blip r:embed="rId2" cstate="print"/>
          <a:stretch>
            <a:fillRect/>
          </a:stretch>
        </p:blipFill>
        <p:spPr>
          <a:xfrm>
            <a:off x="6172200" y="1524000"/>
            <a:ext cx="2794000" cy="37084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3" descr="Scan.jpg"/>
          <p:cNvPicPr>
            <a:picLocks noGrp="1" noChangeAspect="1"/>
          </p:cNvPicPr>
          <p:nvPr>
            <p:ph idx="1"/>
          </p:nvPr>
        </p:nvPicPr>
        <p:blipFill>
          <a:blip r:embed="rId2" cstate="print"/>
          <a:stretch>
            <a:fillRect/>
          </a:stretch>
        </p:blipFill>
        <p:spPr>
          <a:xfrm>
            <a:off x="5029200" y="1143000"/>
            <a:ext cx="3898133" cy="4572000"/>
          </a:xfrm>
        </p:spPr>
      </p:pic>
      <p:sp>
        <p:nvSpPr>
          <p:cNvPr id="2" name="Title 1"/>
          <p:cNvSpPr>
            <a:spLocks noGrp="1"/>
          </p:cNvSpPr>
          <p:nvPr>
            <p:ph type="title"/>
          </p:nvPr>
        </p:nvSpPr>
        <p:spPr>
          <a:xfrm>
            <a:off x="533400" y="0"/>
            <a:ext cx="8229600" cy="1143000"/>
          </a:xfrm>
        </p:spPr>
        <p:txBody>
          <a:bodyPr/>
          <a:lstStyle/>
          <a:p>
            <a:r>
              <a:rPr lang="en-US" dirty="0" smtClean="0"/>
              <a:t>The Woodward Plan</a:t>
            </a:r>
            <a:endParaRPr lang="en-US" dirty="0"/>
          </a:p>
        </p:txBody>
      </p:sp>
      <p:sp>
        <p:nvSpPr>
          <p:cNvPr id="5" name="TextBox 4"/>
          <p:cNvSpPr txBox="1"/>
          <p:nvPr/>
        </p:nvSpPr>
        <p:spPr>
          <a:xfrm>
            <a:off x="228600" y="1219200"/>
            <a:ext cx="4495800" cy="4832092"/>
          </a:xfrm>
          <a:prstGeom prst="rect">
            <a:avLst/>
          </a:prstGeom>
          <a:noFill/>
        </p:spPr>
        <p:txBody>
          <a:bodyPr wrap="square" rtlCol="0">
            <a:spAutoFit/>
          </a:bodyPr>
          <a:lstStyle/>
          <a:p>
            <a:r>
              <a:rPr lang="en-US" sz="2200" dirty="0" smtClean="0"/>
              <a:t>Judge Woodward used Pierre </a:t>
            </a:r>
            <a:r>
              <a:rPr lang="en-US" sz="2200" dirty="0" err="1" smtClean="0"/>
              <a:t>L’Enfant’s</a:t>
            </a:r>
            <a:r>
              <a:rPr lang="en-US" sz="2200" dirty="0" smtClean="0"/>
              <a:t> design for Washington DC.  </a:t>
            </a:r>
          </a:p>
          <a:p>
            <a:endParaRPr lang="en-US" sz="2200" dirty="0" smtClean="0"/>
          </a:p>
          <a:p>
            <a:r>
              <a:rPr lang="en-US" sz="2200" b="1" dirty="0" smtClean="0"/>
              <a:t>Circuses</a:t>
            </a:r>
            <a:r>
              <a:rPr lang="en-US" sz="2200" dirty="0" smtClean="0"/>
              <a:t> = Circular parks (1,000 feet diameter)</a:t>
            </a:r>
          </a:p>
          <a:p>
            <a:endParaRPr lang="en-US" sz="2200" dirty="0" smtClean="0"/>
          </a:p>
          <a:p>
            <a:r>
              <a:rPr lang="en-US" sz="2200" dirty="0" smtClean="0"/>
              <a:t>Main streets = 120 feet wide</a:t>
            </a:r>
          </a:p>
          <a:p>
            <a:r>
              <a:rPr lang="en-US" sz="2200" dirty="0" smtClean="0"/>
              <a:t>Grand Avenue = 200 feet wide</a:t>
            </a:r>
          </a:p>
          <a:p>
            <a:endParaRPr lang="en-US" sz="2200" dirty="0" smtClean="0"/>
          </a:p>
          <a:p>
            <a:r>
              <a:rPr lang="en-US" sz="2200" dirty="0" smtClean="0"/>
              <a:t>In 1817, Judge </a:t>
            </a:r>
            <a:r>
              <a:rPr lang="en-US" sz="2200" dirty="0" err="1" smtClean="0"/>
              <a:t>Witherell</a:t>
            </a:r>
            <a:r>
              <a:rPr lang="en-US" sz="2200" dirty="0" smtClean="0"/>
              <a:t> and Gov. Lewis Cass reduced street size to 66 feet, and returned to the rectangular grid style. </a:t>
            </a:r>
            <a:endParaRPr lang="en-US" sz="2200" dirty="0" smtClean="0">
              <a:solidFill>
                <a:srgbClr val="FF0000"/>
              </a:solidFill>
            </a:endParaRPr>
          </a:p>
        </p:txBody>
      </p:sp>
      <p:sp>
        <p:nvSpPr>
          <p:cNvPr id="8" name="TextBox 7"/>
          <p:cNvSpPr txBox="1"/>
          <p:nvPr/>
        </p:nvSpPr>
        <p:spPr>
          <a:xfrm>
            <a:off x="6248400" y="838200"/>
            <a:ext cx="1828800" cy="369332"/>
          </a:xfrm>
          <a:prstGeom prst="rect">
            <a:avLst/>
          </a:prstGeom>
          <a:noFill/>
        </p:spPr>
        <p:txBody>
          <a:bodyPr wrap="square" rtlCol="0">
            <a:spAutoFit/>
          </a:bodyPr>
          <a:lstStyle/>
          <a:p>
            <a:r>
              <a:rPr lang="en-US" dirty="0" smtClean="0"/>
              <a:t>Adams Road</a:t>
            </a:r>
            <a:endParaRPr lang="en-US" dirty="0"/>
          </a:p>
        </p:txBody>
      </p:sp>
      <p:sp>
        <p:nvSpPr>
          <p:cNvPr id="9" name="TextBox 8"/>
          <p:cNvSpPr txBox="1"/>
          <p:nvPr/>
        </p:nvSpPr>
        <p:spPr>
          <a:xfrm>
            <a:off x="5105400" y="1371600"/>
            <a:ext cx="228600" cy="2585323"/>
          </a:xfrm>
          <a:prstGeom prst="rect">
            <a:avLst/>
          </a:prstGeom>
          <a:noFill/>
        </p:spPr>
        <p:txBody>
          <a:bodyPr wrap="square" rtlCol="0">
            <a:spAutoFit/>
          </a:bodyPr>
          <a:lstStyle/>
          <a:p>
            <a:r>
              <a:rPr lang="en-US" dirty="0" smtClean="0"/>
              <a:t>Cass Ave.</a:t>
            </a:r>
            <a:endParaRPr lang="en-US" dirty="0"/>
          </a:p>
        </p:txBody>
      </p:sp>
      <p:sp>
        <p:nvSpPr>
          <p:cNvPr id="10" name="TextBox 9"/>
          <p:cNvSpPr txBox="1"/>
          <p:nvPr/>
        </p:nvSpPr>
        <p:spPr>
          <a:xfrm>
            <a:off x="8610600" y="1600200"/>
            <a:ext cx="254625" cy="2585323"/>
          </a:xfrm>
          <a:prstGeom prst="rect">
            <a:avLst/>
          </a:prstGeom>
          <a:noFill/>
        </p:spPr>
        <p:txBody>
          <a:bodyPr wrap="square" rtlCol="0">
            <a:spAutoFit/>
          </a:bodyPr>
          <a:lstStyle/>
          <a:p>
            <a:r>
              <a:rPr lang="en-US" dirty="0" smtClean="0"/>
              <a:t>Brush St.</a:t>
            </a:r>
            <a:endParaRPr lang="en-US" dirty="0"/>
          </a:p>
        </p:txBody>
      </p:sp>
      <p:pic>
        <p:nvPicPr>
          <p:cNvPr id="14" name="Picture 13" descr="800px-Grand_Circus_Park_elevated_angle_-_Detroit_Michigan.jpg"/>
          <p:cNvPicPr>
            <a:picLocks noChangeAspect="1"/>
          </p:cNvPicPr>
          <p:nvPr/>
        </p:nvPicPr>
        <p:blipFill>
          <a:blip r:embed="rId3" cstate="print"/>
          <a:stretch>
            <a:fillRect/>
          </a:stretch>
        </p:blipFill>
        <p:spPr>
          <a:xfrm>
            <a:off x="4724400" y="4572000"/>
            <a:ext cx="2741154" cy="2042160"/>
          </a:xfrm>
          <a:prstGeom prst="rect">
            <a:avLst/>
          </a:prstGeom>
          <a:solidFill>
            <a:schemeClr val="accent1"/>
          </a:solidFill>
          <a:ln>
            <a:solidFill>
              <a:schemeClr val="accent1"/>
            </a:solidFill>
          </a:ln>
          <a:scene3d>
            <a:camera prst="orthographicFront"/>
            <a:lightRig rig="threePt" dir="t"/>
          </a:scene3d>
          <a:sp3d>
            <a:bevelB w="152400" h="50800" prst="softRound"/>
          </a:sp3d>
        </p:spPr>
      </p:pic>
      <p:sp>
        <p:nvSpPr>
          <p:cNvPr id="16" name="TextBox 15"/>
          <p:cNvSpPr txBox="1"/>
          <p:nvPr/>
        </p:nvSpPr>
        <p:spPr>
          <a:xfrm>
            <a:off x="1752600" y="6324600"/>
            <a:ext cx="3090911" cy="215444"/>
          </a:xfrm>
          <a:prstGeom prst="rect">
            <a:avLst/>
          </a:prstGeom>
          <a:noFill/>
        </p:spPr>
        <p:txBody>
          <a:bodyPr wrap="none" rtlCol="0">
            <a:spAutoFit/>
          </a:bodyPr>
          <a:lstStyle/>
          <a:p>
            <a:r>
              <a:rPr lang="en-US" sz="800" dirty="0" smtClean="0"/>
              <a:t>http://en.wikipedia.org/wiki/Grand_Circus_Park_Historic_District</a:t>
            </a:r>
            <a:endParaRPr lang="en-US" sz="800" dirty="0"/>
          </a:p>
        </p:txBody>
      </p:sp>
      <p:sp>
        <p:nvSpPr>
          <p:cNvPr id="19" name="TextBox 18"/>
          <p:cNvSpPr txBox="1"/>
          <p:nvPr/>
        </p:nvSpPr>
        <p:spPr>
          <a:xfrm>
            <a:off x="0" y="6642556"/>
            <a:ext cx="7008650" cy="215444"/>
          </a:xfrm>
          <a:prstGeom prst="rect">
            <a:avLst/>
          </a:prstGeom>
          <a:noFill/>
        </p:spPr>
        <p:txBody>
          <a:bodyPr wrap="none" rtlCol="0">
            <a:spAutoFit/>
          </a:bodyPr>
          <a:lstStyle/>
          <a:p>
            <a:r>
              <a:rPr lang="en-US" sz="800" dirty="0" smtClean="0"/>
              <a:t>Map: Willis F. Dunbar and George May, Michigan: A History of the Wolverine State, 3</a:t>
            </a:r>
            <a:r>
              <a:rPr lang="en-US" sz="800" baseline="30000" dirty="0" smtClean="0"/>
              <a:t>rd</a:t>
            </a:r>
            <a:r>
              <a:rPr lang="en-US" sz="800" dirty="0" smtClean="0"/>
              <a:t> Ed.(Grand Rapids, MI: Wm  B. </a:t>
            </a:r>
            <a:r>
              <a:rPr lang="en-US" sz="800" dirty="0" err="1" smtClean="0"/>
              <a:t>Eerdmans</a:t>
            </a:r>
            <a:r>
              <a:rPr lang="en-US" sz="800" dirty="0" smtClean="0"/>
              <a:t> Publishing Co.), 115. </a:t>
            </a:r>
            <a:endParaRPr lang="en-US" sz="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Woodward Code</a:t>
            </a:r>
            <a:endParaRPr lang="en-US" dirty="0"/>
          </a:p>
        </p:txBody>
      </p:sp>
      <p:sp>
        <p:nvSpPr>
          <p:cNvPr id="3" name="Content Placeholder 2"/>
          <p:cNvSpPr>
            <a:spLocks noGrp="1"/>
          </p:cNvSpPr>
          <p:nvPr>
            <p:ph idx="1"/>
          </p:nvPr>
        </p:nvSpPr>
        <p:spPr>
          <a:xfrm>
            <a:off x="457200" y="1600201"/>
            <a:ext cx="6553200" cy="4038600"/>
          </a:xfrm>
        </p:spPr>
        <p:txBody>
          <a:bodyPr>
            <a:normAutofit fontScale="85000" lnSpcReduction="20000"/>
          </a:bodyPr>
          <a:lstStyle/>
          <a:p>
            <a:r>
              <a:rPr lang="en-US" dirty="0" smtClean="0"/>
              <a:t>Made American laws that alienated the French inhabitants of Detroit</a:t>
            </a:r>
          </a:p>
          <a:p>
            <a:r>
              <a:rPr lang="en-US" dirty="0" smtClean="0"/>
              <a:t>Required all slaves to be freed.</a:t>
            </a:r>
          </a:p>
          <a:p>
            <a:r>
              <a:rPr lang="en-US" dirty="0" smtClean="0"/>
              <a:t>Woodward created the Bank of Detroit, but it failed </a:t>
            </a:r>
          </a:p>
          <a:p>
            <a:r>
              <a:rPr lang="en-US" dirty="0" smtClean="0"/>
              <a:t>Woodward required new militia, but few Detroiters could afford the uniforms (arrested and whipped)</a:t>
            </a:r>
          </a:p>
          <a:p>
            <a:r>
              <a:rPr lang="en-US" dirty="0" smtClean="0"/>
              <a:t>Repealed and replaced by </a:t>
            </a:r>
            <a:r>
              <a:rPr lang="en-US" dirty="0" err="1" smtClean="0"/>
              <a:t>Witherell</a:t>
            </a:r>
            <a:r>
              <a:rPr lang="en-US" dirty="0" smtClean="0"/>
              <a:t> Code in 1808, but reinstated in 1810</a:t>
            </a:r>
          </a:p>
          <a:p>
            <a:endParaRPr lang="en-US" dirty="0" smtClean="0"/>
          </a:p>
          <a:p>
            <a:endParaRPr lang="en-US" dirty="0"/>
          </a:p>
        </p:txBody>
      </p:sp>
      <p:pic>
        <p:nvPicPr>
          <p:cNvPr id="4" name="Picture 3" descr="Woodward.jpg"/>
          <p:cNvPicPr>
            <a:picLocks noChangeAspect="1"/>
          </p:cNvPicPr>
          <p:nvPr/>
        </p:nvPicPr>
        <p:blipFill>
          <a:blip r:embed="rId2" cstate="print"/>
          <a:stretch>
            <a:fillRect/>
          </a:stretch>
        </p:blipFill>
        <p:spPr>
          <a:xfrm>
            <a:off x="7086600" y="1676400"/>
            <a:ext cx="1752600" cy="3640015"/>
          </a:xfrm>
          <a:prstGeom prst="rect">
            <a:avLst/>
          </a:prstGeom>
        </p:spPr>
      </p:pic>
      <p:sp>
        <p:nvSpPr>
          <p:cNvPr id="6" name="TextBox 5"/>
          <p:cNvSpPr txBox="1"/>
          <p:nvPr/>
        </p:nvSpPr>
        <p:spPr>
          <a:xfrm>
            <a:off x="6590096" y="5334000"/>
            <a:ext cx="2553904" cy="215444"/>
          </a:xfrm>
          <a:prstGeom prst="rect">
            <a:avLst/>
          </a:prstGeom>
          <a:noFill/>
        </p:spPr>
        <p:txBody>
          <a:bodyPr wrap="none" rtlCol="0">
            <a:spAutoFit/>
          </a:bodyPr>
          <a:lstStyle/>
          <a:p>
            <a:r>
              <a:rPr lang="en-US" sz="800" dirty="0" smtClean="0"/>
              <a:t>http://en.wikipedia.org/wiki/Augustus_B._Woodward</a:t>
            </a:r>
            <a:endParaRPr lang="en-US" sz="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Conflict with the British</a:t>
            </a:r>
            <a:endParaRPr lang="en-US" dirty="0"/>
          </a:p>
        </p:txBody>
      </p:sp>
      <p:sp>
        <p:nvSpPr>
          <p:cNvPr id="3" name="Content Placeholder 2"/>
          <p:cNvSpPr>
            <a:spLocks noGrp="1"/>
          </p:cNvSpPr>
          <p:nvPr>
            <p:ph idx="1"/>
          </p:nvPr>
        </p:nvSpPr>
        <p:spPr>
          <a:xfrm>
            <a:off x="228600" y="1371600"/>
            <a:ext cx="7010400" cy="4525963"/>
          </a:xfrm>
        </p:spPr>
        <p:txBody>
          <a:bodyPr>
            <a:normAutofit fontScale="62500" lnSpcReduction="20000"/>
          </a:bodyPr>
          <a:lstStyle/>
          <a:p>
            <a:r>
              <a:rPr lang="en-US" sz="3400" dirty="0" smtClean="0"/>
              <a:t>Governance of Detroit was poor from 1805-1812, and the Americans struggled to regain control from British who controlled fur trade in region</a:t>
            </a:r>
          </a:p>
          <a:p>
            <a:r>
              <a:rPr lang="en-US" sz="3400" dirty="0" smtClean="0"/>
              <a:t>Tried “government factories” to control fur trade, but they failed because private traders got furs faster from Indians using rum</a:t>
            </a:r>
          </a:p>
          <a:p>
            <a:r>
              <a:rPr lang="en-US" sz="3400" dirty="0" smtClean="0"/>
              <a:t>John Jacob Astor’s American Fur Company (1808) competed with British Mackinac Company, but eventually divided the trade.  </a:t>
            </a:r>
            <a:r>
              <a:rPr lang="en-US" sz="3400" b="1" dirty="0" smtClean="0"/>
              <a:t>Silk hats replaced fur hats in the 1840s.  Astor was the first multi-millionaire in the U.S.</a:t>
            </a:r>
          </a:p>
          <a:p>
            <a:r>
              <a:rPr lang="en-US" sz="3400" dirty="0" smtClean="0"/>
              <a:t>Presence of British traders irked the Americans, who believed they were arming the Indians</a:t>
            </a:r>
          </a:p>
          <a:p>
            <a:r>
              <a:rPr lang="en-US" sz="3400" dirty="0" smtClean="0"/>
              <a:t>Michigan was too sparsely settled, as land remained </a:t>
            </a:r>
            <a:r>
              <a:rPr lang="en-US" sz="3400" dirty="0" err="1" smtClean="0"/>
              <a:t>unsurveyed</a:t>
            </a:r>
            <a:r>
              <a:rPr lang="en-US" sz="3400" dirty="0" smtClean="0"/>
              <a:t> and still owned by Indians, unlike Ohio and Indiana</a:t>
            </a:r>
          </a:p>
          <a:p>
            <a:endParaRPr lang="en-US" dirty="0"/>
          </a:p>
        </p:txBody>
      </p:sp>
      <p:pic>
        <p:nvPicPr>
          <p:cNvPr id="4" name="Picture 3" descr="220px-John_Jacob_Astor.jpg"/>
          <p:cNvPicPr>
            <a:picLocks noChangeAspect="1"/>
          </p:cNvPicPr>
          <p:nvPr/>
        </p:nvPicPr>
        <p:blipFill>
          <a:blip r:embed="rId2" cstate="print"/>
          <a:stretch>
            <a:fillRect/>
          </a:stretch>
        </p:blipFill>
        <p:spPr>
          <a:xfrm>
            <a:off x="7162800" y="1066800"/>
            <a:ext cx="1828800" cy="2227812"/>
          </a:xfrm>
          <a:prstGeom prst="rect">
            <a:avLst/>
          </a:prstGeom>
        </p:spPr>
      </p:pic>
      <p:pic>
        <p:nvPicPr>
          <p:cNvPr id="5" name="Picture 4" descr="220px-John_Jacob_Astor_IVb.jpg"/>
          <p:cNvPicPr>
            <a:picLocks noChangeAspect="1"/>
          </p:cNvPicPr>
          <p:nvPr/>
        </p:nvPicPr>
        <p:blipFill>
          <a:blip r:embed="rId3" cstate="print"/>
          <a:stretch>
            <a:fillRect/>
          </a:stretch>
        </p:blipFill>
        <p:spPr>
          <a:xfrm>
            <a:off x="7315200" y="4267200"/>
            <a:ext cx="1625600" cy="2216727"/>
          </a:xfrm>
          <a:prstGeom prst="rect">
            <a:avLst/>
          </a:prstGeom>
        </p:spPr>
      </p:pic>
      <p:sp>
        <p:nvSpPr>
          <p:cNvPr id="6" name="TextBox 5"/>
          <p:cNvSpPr txBox="1"/>
          <p:nvPr/>
        </p:nvSpPr>
        <p:spPr>
          <a:xfrm>
            <a:off x="2286000" y="5867400"/>
            <a:ext cx="4925003" cy="707886"/>
          </a:xfrm>
          <a:prstGeom prst="rect">
            <a:avLst/>
          </a:prstGeom>
          <a:noFill/>
        </p:spPr>
        <p:txBody>
          <a:bodyPr wrap="none" rtlCol="0">
            <a:spAutoFit/>
          </a:bodyPr>
          <a:lstStyle/>
          <a:p>
            <a:r>
              <a:rPr lang="en-US" sz="2000" dirty="0" smtClean="0">
                <a:solidFill>
                  <a:srgbClr val="FF0000"/>
                </a:solidFill>
              </a:rPr>
              <a:t>Great Grandson John Jacob Astor IV died</a:t>
            </a:r>
          </a:p>
          <a:p>
            <a:r>
              <a:rPr lang="en-US" sz="2000" dirty="0" smtClean="0">
                <a:solidFill>
                  <a:srgbClr val="FF0000"/>
                </a:solidFill>
              </a:rPr>
              <a:t>on the </a:t>
            </a:r>
            <a:r>
              <a:rPr lang="en-US" sz="2000" i="1" dirty="0" smtClean="0">
                <a:solidFill>
                  <a:srgbClr val="FF0000"/>
                </a:solidFill>
              </a:rPr>
              <a:t>Titanic</a:t>
            </a:r>
            <a:r>
              <a:rPr lang="en-US" sz="2000" dirty="0" smtClean="0">
                <a:solidFill>
                  <a:srgbClr val="FF0000"/>
                </a:solidFill>
              </a:rPr>
              <a:t> in 1912.</a:t>
            </a:r>
            <a:endParaRPr lang="en-US" sz="2000" dirty="0">
              <a:solidFill>
                <a:srgbClr val="FF0000"/>
              </a:solidFill>
            </a:endParaRPr>
          </a:p>
        </p:txBody>
      </p:sp>
      <p:sp>
        <p:nvSpPr>
          <p:cNvPr id="7" name="TextBox 6"/>
          <p:cNvSpPr txBox="1"/>
          <p:nvPr/>
        </p:nvSpPr>
        <p:spPr>
          <a:xfrm>
            <a:off x="7696200" y="3352800"/>
            <a:ext cx="782587" cy="400110"/>
          </a:xfrm>
          <a:prstGeom prst="rect">
            <a:avLst/>
          </a:prstGeom>
          <a:noFill/>
        </p:spPr>
        <p:txBody>
          <a:bodyPr wrap="none" rtlCol="0">
            <a:spAutoFit/>
          </a:bodyPr>
          <a:lstStyle/>
          <a:p>
            <a:r>
              <a:rPr lang="en-US" sz="2000" dirty="0" smtClean="0"/>
              <a:t>Astor</a:t>
            </a:r>
            <a:endParaRPr lang="en-US" sz="2000" dirty="0"/>
          </a:p>
        </p:txBody>
      </p:sp>
      <p:sp>
        <p:nvSpPr>
          <p:cNvPr id="8" name="TextBox 7"/>
          <p:cNvSpPr txBox="1"/>
          <p:nvPr/>
        </p:nvSpPr>
        <p:spPr>
          <a:xfrm>
            <a:off x="6715130" y="6477000"/>
            <a:ext cx="2428870" cy="215444"/>
          </a:xfrm>
          <a:prstGeom prst="rect">
            <a:avLst/>
          </a:prstGeom>
          <a:noFill/>
        </p:spPr>
        <p:txBody>
          <a:bodyPr wrap="none" rtlCol="0">
            <a:spAutoFit/>
          </a:bodyPr>
          <a:lstStyle/>
          <a:p>
            <a:r>
              <a:rPr lang="en-US" sz="800" dirty="0" smtClean="0"/>
              <a:t>http://en.wikipedia.org/wiki/John_Jacob_Astor_IV</a:t>
            </a:r>
            <a:endParaRPr lang="en-US" sz="800" dirty="0"/>
          </a:p>
        </p:txBody>
      </p:sp>
      <p:sp>
        <p:nvSpPr>
          <p:cNvPr id="9" name="TextBox 8"/>
          <p:cNvSpPr txBox="1"/>
          <p:nvPr/>
        </p:nvSpPr>
        <p:spPr>
          <a:xfrm>
            <a:off x="7010400" y="838200"/>
            <a:ext cx="1938351" cy="215444"/>
          </a:xfrm>
          <a:prstGeom prst="rect">
            <a:avLst/>
          </a:prstGeom>
          <a:noFill/>
        </p:spPr>
        <p:txBody>
          <a:bodyPr wrap="none" rtlCol="0">
            <a:spAutoFit/>
          </a:bodyPr>
          <a:lstStyle/>
          <a:p>
            <a:r>
              <a:rPr lang="en-US" sz="800" dirty="0" smtClean="0"/>
              <a:t>http://en.wikipedia.org/wiki/Fort_Kiowa</a:t>
            </a:r>
            <a:endParaRPr lang="en-US" sz="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ntitled3.png"/>
          <p:cNvPicPr>
            <a:picLocks noChangeAspect="1"/>
          </p:cNvPicPr>
          <p:nvPr/>
        </p:nvPicPr>
        <p:blipFill>
          <a:blip r:embed="rId2" cstate="print"/>
          <a:stretch>
            <a:fillRect/>
          </a:stretch>
        </p:blipFill>
        <p:spPr>
          <a:xfrm>
            <a:off x="7010400" y="1143000"/>
            <a:ext cx="2008728" cy="1447800"/>
          </a:xfrm>
          <a:prstGeom prst="rect">
            <a:avLst/>
          </a:prstGeom>
        </p:spPr>
      </p:pic>
      <p:sp>
        <p:nvSpPr>
          <p:cNvPr id="22530" name="Title 1"/>
          <p:cNvSpPr>
            <a:spLocks noGrp="1"/>
          </p:cNvSpPr>
          <p:nvPr>
            <p:ph type="title"/>
          </p:nvPr>
        </p:nvSpPr>
        <p:spPr>
          <a:xfrm>
            <a:off x="152400" y="228600"/>
            <a:ext cx="8991600" cy="1066800"/>
          </a:xfrm>
        </p:spPr>
        <p:txBody>
          <a:bodyPr rtlCol="0">
            <a:normAutofit/>
          </a:bodyPr>
          <a:lstStyle/>
          <a:p>
            <a:pPr fontAlgn="auto">
              <a:spcAft>
                <a:spcPts val="0"/>
              </a:spcAft>
              <a:defRPr/>
            </a:pPr>
            <a:r>
              <a:rPr lang="en-US" sz="3000" dirty="0" smtClean="0">
                <a:ea typeface="ＭＳ Ｐゴシック" pitchFamily="34" charset="-128"/>
              </a:rPr>
              <a:t>“Manifest Destiny” and the Indians’ Last Stand</a:t>
            </a:r>
          </a:p>
        </p:txBody>
      </p:sp>
      <p:sp>
        <p:nvSpPr>
          <p:cNvPr id="23555" name="Content Placeholder 2"/>
          <p:cNvSpPr>
            <a:spLocks noGrp="1"/>
          </p:cNvSpPr>
          <p:nvPr>
            <p:ph idx="1"/>
          </p:nvPr>
        </p:nvSpPr>
        <p:spPr>
          <a:xfrm>
            <a:off x="2514600" y="1600200"/>
            <a:ext cx="6096000" cy="4525963"/>
          </a:xfrm>
        </p:spPr>
        <p:txBody>
          <a:bodyPr>
            <a:normAutofit fontScale="85000" lnSpcReduction="10000"/>
          </a:bodyPr>
          <a:lstStyle/>
          <a:p>
            <a:r>
              <a:rPr lang="en-US" dirty="0" smtClean="0">
                <a:ea typeface="ＭＳ Ｐゴシック" pitchFamily="34" charset="-128"/>
              </a:rPr>
              <a:t>1803 – Louisiana Purchase</a:t>
            </a:r>
          </a:p>
          <a:p>
            <a:r>
              <a:rPr lang="en-US" dirty="0" smtClean="0">
                <a:ea typeface="ＭＳ Ｐゴシック" pitchFamily="34" charset="-128"/>
              </a:rPr>
              <a:t>1804 – Lewis and Clark leave St. Louis, get aid from </a:t>
            </a:r>
            <a:r>
              <a:rPr lang="en-US" b="1" dirty="0" smtClean="0">
                <a:ea typeface="ＭＳ Ｐゴシック" pitchFamily="34" charset="-128"/>
              </a:rPr>
              <a:t>Sacajawea</a:t>
            </a:r>
            <a:r>
              <a:rPr lang="en-US" dirty="0" smtClean="0">
                <a:ea typeface="ＭＳ Ｐゴシック" pitchFamily="34" charset="-128"/>
              </a:rPr>
              <a:t>, reach the Pacific on 11/5/1805.</a:t>
            </a:r>
          </a:p>
          <a:p>
            <a:r>
              <a:rPr lang="en-US" dirty="0" smtClean="0">
                <a:ea typeface="ＭＳ Ｐゴシック" pitchFamily="34" charset="-128"/>
              </a:rPr>
              <a:t>1803 - Shawnee chief </a:t>
            </a:r>
            <a:r>
              <a:rPr lang="en-US" b="1" dirty="0" smtClean="0">
                <a:ea typeface="ＭＳ Ｐゴシック" pitchFamily="34" charset="-128"/>
              </a:rPr>
              <a:t>Tecumseh</a:t>
            </a:r>
            <a:r>
              <a:rPr lang="en-US" dirty="0" smtClean="0">
                <a:ea typeface="ＭＳ Ｐゴシック" pitchFamily="34" charset="-128"/>
              </a:rPr>
              <a:t> attempts to unite tribes in defense of their homeland: “Let us form one body, one heart, and defend to the last warrior our country, our homes, our liberty, and the graves of our fathers.” </a:t>
            </a:r>
          </a:p>
        </p:txBody>
      </p:sp>
      <p:pic>
        <p:nvPicPr>
          <p:cNvPr id="4" name="Content Placeholder 3" descr="Tecumseh.jpg"/>
          <p:cNvPicPr>
            <a:picLocks noChangeAspect="1"/>
          </p:cNvPicPr>
          <p:nvPr/>
        </p:nvPicPr>
        <p:blipFill>
          <a:blip r:embed="rId3" cstate="print"/>
          <a:srcRect/>
          <a:stretch>
            <a:fillRect/>
          </a:stretch>
        </p:blipFill>
        <p:spPr>
          <a:xfrm>
            <a:off x="381000" y="3886200"/>
            <a:ext cx="2057400" cy="2730954"/>
          </a:xfrm>
          <a:prstGeom prst="rect">
            <a:avLst/>
          </a:prstGeom>
        </p:spPr>
      </p:pic>
      <p:pic>
        <p:nvPicPr>
          <p:cNvPr id="5" name="Picture 4" descr="Lewis and Clark.jpg"/>
          <p:cNvPicPr>
            <a:picLocks noChangeAspect="1"/>
          </p:cNvPicPr>
          <p:nvPr/>
        </p:nvPicPr>
        <p:blipFill>
          <a:blip r:embed="rId4" cstate="print"/>
          <a:stretch>
            <a:fillRect/>
          </a:stretch>
        </p:blipFill>
        <p:spPr>
          <a:xfrm>
            <a:off x="304800" y="1219200"/>
            <a:ext cx="2220521" cy="2515187"/>
          </a:xfrm>
          <a:prstGeom prst="rect">
            <a:avLst/>
          </a:prstGeom>
        </p:spPr>
      </p:pic>
      <p:sp>
        <p:nvSpPr>
          <p:cNvPr id="6" name="TextBox 5"/>
          <p:cNvSpPr txBox="1"/>
          <p:nvPr/>
        </p:nvSpPr>
        <p:spPr>
          <a:xfrm>
            <a:off x="4724400" y="1219200"/>
            <a:ext cx="2302233" cy="215444"/>
          </a:xfrm>
          <a:prstGeom prst="rect">
            <a:avLst/>
          </a:prstGeom>
          <a:noFill/>
        </p:spPr>
        <p:txBody>
          <a:bodyPr wrap="none" rtlCol="0">
            <a:spAutoFit/>
          </a:bodyPr>
          <a:lstStyle/>
          <a:p>
            <a:r>
              <a:rPr lang="en-US" sz="800" dirty="0" smtClean="0"/>
              <a:t>http://gatewayno.com/history/LaPurchase.html</a:t>
            </a:r>
            <a:endParaRPr lang="en-US" sz="800" dirty="0"/>
          </a:p>
        </p:txBody>
      </p:sp>
      <p:sp>
        <p:nvSpPr>
          <p:cNvPr id="8" name="TextBox 7"/>
          <p:cNvSpPr txBox="1"/>
          <p:nvPr/>
        </p:nvSpPr>
        <p:spPr>
          <a:xfrm>
            <a:off x="152400" y="1066800"/>
            <a:ext cx="3844322" cy="215444"/>
          </a:xfrm>
          <a:prstGeom prst="rect">
            <a:avLst/>
          </a:prstGeom>
          <a:noFill/>
        </p:spPr>
        <p:txBody>
          <a:bodyPr wrap="none" rtlCol="0">
            <a:spAutoFit/>
          </a:bodyPr>
          <a:lstStyle/>
          <a:p>
            <a:r>
              <a:rPr lang="en-US" sz="800" dirty="0" smtClean="0"/>
              <a:t>http://www.art-prints-on-demand.com/a/paxson/lewisandclarkwithsacagawe.html</a:t>
            </a:r>
            <a:endParaRPr lang="en-US" sz="800" dirty="0"/>
          </a:p>
        </p:txBody>
      </p:sp>
      <p:sp>
        <p:nvSpPr>
          <p:cNvPr id="9" name="TextBox 8"/>
          <p:cNvSpPr txBox="1"/>
          <p:nvPr/>
        </p:nvSpPr>
        <p:spPr>
          <a:xfrm>
            <a:off x="533400" y="6642556"/>
            <a:ext cx="1898277" cy="215444"/>
          </a:xfrm>
          <a:prstGeom prst="rect">
            <a:avLst/>
          </a:prstGeom>
          <a:noFill/>
        </p:spPr>
        <p:txBody>
          <a:bodyPr wrap="none" rtlCol="0">
            <a:spAutoFit/>
          </a:bodyPr>
          <a:lstStyle/>
          <a:p>
            <a:r>
              <a:rPr lang="en-US" sz="800" dirty="0" smtClean="0"/>
              <a:t>http://en.wikipedia.org/wiki/Tecumseh</a:t>
            </a:r>
            <a:endParaRPr lang="en-US" sz="800" dirty="0"/>
          </a:p>
        </p:txBody>
      </p:sp>
    </p:spTree>
    <p:extLst>
      <p:ext uri="{BB962C8B-B14F-4D97-AF65-F5344CB8AC3E}">
        <p14:creationId xmlns:p14="http://schemas.microsoft.com/office/powerpoint/2010/main" xmlns="" val="249711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Father Gabriel Richard</a:t>
            </a:r>
            <a:endParaRPr lang="en-US" dirty="0"/>
          </a:p>
        </p:txBody>
      </p:sp>
      <p:pic>
        <p:nvPicPr>
          <p:cNvPr id="4" name="Content Placeholder 3" descr="220px-FatherGabrielRichard.jpg"/>
          <p:cNvPicPr>
            <a:picLocks noGrp="1" noChangeAspect="1"/>
          </p:cNvPicPr>
          <p:nvPr>
            <p:ph idx="1"/>
          </p:nvPr>
        </p:nvPicPr>
        <p:blipFill>
          <a:blip r:embed="rId2" cstate="print"/>
          <a:stretch>
            <a:fillRect/>
          </a:stretch>
        </p:blipFill>
        <p:spPr>
          <a:xfrm>
            <a:off x="6477000" y="2514600"/>
            <a:ext cx="2376775" cy="3219450"/>
          </a:xfrm>
        </p:spPr>
      </p:pic>
      <p:sp>
        <p:nvSpPr>
          <p:cNvPr id="5" name="TextBox 4"/>
          <p:cNvSpPr txBox="1"/>
          <p:nvPr/>
        </p:nvSpPr>
        <p:spPr>
          <a:xfrm>
            <a:off x="457200" y="1981200"/>
            <a:ext cx="6271269" cy="430887"/>
          </a:xfrm>
          <a:prstGeom prst="rect">
            <a:avLst/>
          </a:prstGeom>
          <a:noFill/>
        </p:spPr>
        <p:txBody>
          <a:bodyPr wrap="none" rtlCol="0">
            <a:spAutoFit/>
          </a:bodyPr>
          <a:lstStyle/>
          <a:p>
            <a:r>
              <a:rPr lang="en-US" sz="2200" dirty="0" smtClean="0">
                <a:solidFill>
                  <a:schemeClr val="tx2">
                    <a:lumMod val="75000"/>
                  </a:schemeClr>
                </a:solidFill>
              </a:rPr>
              <a:t>1804 - Assistant Pastor at St. Anne’s Church in Detroit</a:t>
            </a:r>
            <a:endParaRPr lang="en-US" sz="2200" dirty="0">
              <a:solidFill>
                <a:schemeClr val="tx2">
                  <a:lumMod val="75000"/>
                </a:schemeClr>
              </a:solidFill>
            </a:endParaRPr>
          </a:p>
        </p:txBody>
      </p:sp>
      <p:sp>
        <p:nvSpPr>
          <p:cNvPr id="6" name="TextBox 5"/>
          <p:cNvSpPr txBox="1"/>
          <p:nvPr/>
        </p:nvSpPr>
        <p:spPr>
          <a:xfrm>
            <a:off x="457200" y="3581400"/>
            <a:ext cx="5257800" cy="2123658"/>
          </a:xfrm>
          <a:prstGeom prst="rect">
            <a:avLst/>
          </a:prstGeom>
          <a:noFill/>
        </p:spPr>
        <p:txBody>
          <a:bodyPr wrap="square" rtlCol="0">
            <a:spAutoFit/>
          </a:bodyPr>
          <a:lstStyle/>
          <a:p>
            <a:r>
              <a:rPr lang="en-US" sz="2200" dirty="0" smtClean="0">
                <a:solidFill>
                  <a:srgbClr val="FF0000"/>
                </a:solidFill>
              </a:rPr>
              <a:t>1809 - Owned the first printing press in Detroit and printed a spelling book, and published two periodicals (one and only issue of </a:t>
            </a:r>
            <a:r>
              <a:rPr lang="en-US" sz="2200" i="1" dirty="0" smtClean="0">
                <a:solidFill>
                  <a:srgbClr val="FF0000"/>
                </a:solidFill>
              </a:rPr>
              <a:t>The Michigan Essay </a:t>
            </a:r>
            <a:r>
              <a:rPr lang="en-US" sz="2200" dirty="0" smtClean="0">
                <a:solidFill>
                  <a:srgbClr val="FF0000"/>
                </a:solidFill>
              </a:rPr>
              <a:t>was published) but it was still the first Michigan newspaper.</a:t>
            </a:r>
            <a:endParaRPr lang="en-US" sz="2200" dirty="0">
              <a:solidFill>
                <a:srgbClr val="FF0000"/>
              </a:solidFill>
            </a:endParaRPr>
          </a:p>
        </p:txBody>
      </p:sp>
      <p:sp>
        <p:nvSpPr>
          <p:cNvPr id="7" name="TextBox 6"/>
          <p:cNvSpPr txBox="1"/>
          <p:nvPr/>
        </p:nvSpPr>
        <p:spPr>
          <a:xfrm>
            <a:off x="457200" y="2590800"/>
            <a:ext cx="6096000" cy="830997"/>
          </a:xfrm>
          <a:prstGeom prst="rect">
            <a:avLst/>
          </a:prstGeom>
          <a:noFill/>
        </p:spPr>
        <p:txBody>
          <a:bodyPr wrap="square" rtlCol="0">
            <a:spAutoFit/>
          </a:bodyPr>
          <a:lstStyle/>
          <a:p>
            <a:r>
              <a:rPr lang="en-US" sz="2400" dirty="0" smtClean="0">
                <a:solidFill>
                  <a:schemeClr val="accent3">
                    <a:lumMod val="50000"/>
                  </a:schemeClr>
                </a:solidFill>
              </a:rPr>
              <a:t>1808 – Started school to train Indians in crafts and education</a:t>
            </a:r>
            <a:endParaRPr lang="en-US" sz="2400" dirty="0">
              <a:solidFill>
                <a:schemeClr val="accent3">
                  <a:lumMod val="50000"/>
                </a:schemeClr>
              </a:solidFill>
            </a:endParaRPr>
          </a:p>
        </p:txBody>
      </p:sp>
      <p:sp>
        <p:nvSpPr>
          <p:cNvPr id="35842" name="AutoShape 2" descr="data:image/jpeg;base64,/9j/4AAQSkZJRgABAQAAAQABAAD/2wCEAAkGBhQSERUUExQVFRQVGB0ZGRcYGBwdIBkYGBoXGB8YGx0cHCcfGhkkGh8YHy8gJicpLCwsFyAxODAqNSYsLioBCQoKDgwOGg8PGiwkHyQsLC0wNCwsLCwvKi0sLC4sLDQsLC8sLSwqMi8sLCwsLCw0LS0tLSwsKSwvLCwuLCwsLP/AABEIAK4BIgMBIgACEQEDEQH/xAAcAAABBAMBAAAAAAAAAAAAAAAGAAUHCAEDBAL/xABIEAACAQIEAwUDBgsIAQQDAAABAgMAEQQSITEFBkEHEyJRYTJxgUJSYpGhsRQVM1NjcpLB0dLwFhcjgpOy4eLCJENz8YOi0//EABsBAAEFAQEAAAAAAAAAAAAAAAQAAgMFBgEH/8QAOhEAAQMCBAIIBgECBQUAAAAAAQACAwQRBRIhMUFRE2FxkaGx0fAUIjJSgcGSM0IVI2Lh8QYkJXKi/9oADAMBAAIRAxEAPwCG6VKunh+E72RUMkceY2zyEhR+sQDYdL2t52rRbJ65wKxU0cgdjOJw+NhxGIaBoo/GMjlszW8HyQLXIa/pTLzJ2I4mOWeRHw6YYMzK0kuXLGTcZrrYWGm/SoPiI81rrl1GNbFgYqWCkqtrmxsM17XOwvY287GnnlnlCXHyPFA8PeLqFd8pca3KaeK1vtHraYeW+yN4+E4vDTd3+EYg3BBuFMYBiF7fPzE+jV2SdrN0rqAaVFfMvZti8BF3mJMKqTZQJQWY3A8K7m258hWzl/suxeNhWbDmB1OhHegFD811tdT1t5U/pWWvfRK6E2jIAJBAYXFxuLkXHmLgj4GvFTvz12QSS4TBR4QIZcMndPdgucHxFrnr3mY2/SGod4vy7JhsR+DyvEJLgNaQMqEm1nYaKRufIUyOZsg0SumxVJNgLk6AVmWIqxVgVZSQQdCCNCCOhBqVOR+xvFrjMPNiFi/B0YSErIr5sviUC24LZfheu3tB7HMTNjZ8Rhu5EUn+Ic75SGIu+4tbNdrkj2qb8QzNluldQ3XuOFmvlBNgSbAmwG5NtgPOnDhfAHxGI/B43i7y5ClpFVWINrKx0N+nn0qZuy/smlwzYh8aqf4kRhVVYN4JPbJtsbWA95p0szYxcpXUD1ijPmPspxeCR5ZjCsSkgMZVBe17BV3LEa5aDKka9rhdpSSrbhvbX9YfeK1Vtw3tr+sPvFdd9JXQpX7Tvy0X6jf7qC6NO038tF+o3+6guvNKH+g1el0P9BvvilSpVmjEYsVmnrg/KUuJjaSMpYaAFtSfL6Pxte9d3KXAVeeaHEIQRHsdCDnTUH9/UGh31MbA43+nfmhn1MbQ43vbdC9Kj3jHJkGGgllUsxWMgBrGzMQobQDa5+OvSm3gfKCPCs8heQHaKEAtvbxEnT+tajbWxOZnB0vb8qIV0RZn4bflClYqQOMcKR8P3aYdMNYg5pJI1vYEakMWO/WhxeUnY2SbDOx2VZhc+7Sux1cb23OnvqTo6xjxd2nvqTFSrr4jwySB8kqlW3948wRoRXJRQIcLhFNcHC4SpUqVdTkqVKlSSSpUqVJJb1XSs1lNhSpqgJQdWaxWa9DXl6nXs85oj4XwZJcZKx752aCG+Zu7FlARSdFJDNckKMw89Wztp4sMbg8LisLMXw2YpIgNgshAZS67hwAw120tvrEEs7NbMxawCi5Jso0AF9gBsKwszBSoJCta4ubG21xsba/XQopwH5763XLLq4NhJJcRFHESJXkVUIJBDMwAII1Fjrf0qzXEe0jA4OaPCzYi8lgrP7QQgWvKw9kk/Ve5sNaq/g8a8TiSN2R1vZlNiLgg2I20JHxrUSTqdfM12WASkX2SsjftkgkXikheRpEkVZIiTcCJxoq9MoYMBbyvXV2JKwx7SmUxQQxM8zFsqlfZVXvpbMc2vzTQDJiGYKGZiEFlBJIUEk2UHYXJNh51hMQwVlDMFa2ZQTZst7XGxtc2vten9H/l5PwkrLYftBwvE1xOEws7xzlHWJj4C5ymzxnfQ9NGtraq0zKwYhrhgSDfe99b+t6xHIVIZSQwNwQbEEaggjY1nEYhnZnclmYlmYm5JJuST1JNcihERNtklNPZNzEvD+Fy4jGTMIWkKwRHUnIPF3S+rG3kMtza9d/adx9eIcFOIwUzGNHXvkGhyt4csg3FmKm2xFzqLVA8mIZgoZiQgsoJJCgkmwvsLknTqa2wYySLOqs6Z1KOASMyndWHUehqM0wz5763SsuerH8N56g4Xg8HBj53fEMilxbO0YfxXk6hVBC9WNtAargDWzE4lpHZ3Yu7ElmY3JJ3JJ3NSSwiWwOySk/t4i7ybDYqOXvcPNGQhDZkDKdcvQZlK/FT5VFdbvwt8nd527sNmyXOXNa2bLtmtpetNPjZkblSSrbhvbX9YfeK1Vtw3tr+sPvFOd9JXQpX7Tfy0X6jf7qC6NO078tF+o3+6guvNKH+g1el0P8AQb74pUqVKjEYn3l/m2TCjKAHS98p0872t1OmpvtRfwvniCaUBk7tzZFZrG4a5sSNhcL8WoQ5O4XFPiMk3s5SQtyMx0FgR91Ps/DeFxOSzs2VgpQMWAJueguQLa2JttVRVxwOeWlhzW3aFTVTIHPLcpzdSOnQEEEAg7g00NyhhCb9yvwLAfUGtQzxjtBsMmFUKBcZmXoNAUF7Wt5iml+esWwymXKOrKi3t9W/1UBDh1UBdrst+sjyQkVDUWuDb8n9I+i4Jgw5RYoS4FyuUEgeZvcimvmbh+Cw8ayPhwbtlAQ5NSCehAtp9tauGY3BYb/1Ile8qi6E3PtWLZbltwTqx094rVypxaSbvO+kj/B7kBZbZiCb2BJ9kXW977gCk2KVhMmZxaLXuSCeYHv8poY9t33Nhbe4J52QtzJzC2LkVioRUFlW9+u5PU00V1cW7vv5O6/J5zl/Vvpb0rlrRRNa1gDRYLQxNa1gDRYLFKlSqRSpUqVKkklSpUqSS6U2FKkmwpU1DFB1bsJhHldY41LO5AVRuSdgPWtNZBr0JeYqSezbs0xR4hE2Kw0kcMV5GMikBivsrrvdiDbyBpm5h7McbDiJkjw0zwo7ZJApIMd7qb7eza/xqWOzjnAwcITEcSxACFykLPcsyLZQNPE5zBuhNhrTP288SmbDYZ4Js2DmuGyEZXb2lJYe0pGbw7XX6gGyyGW346tE1Q7wngc+KYph4nlZRcqguQL2vbyvb66lnkjsrlbhWNWeIx4jEWEauLFe58a+4NJp7hUScGnmWeM4dmWYuAhU2OZjYAe8m1qtbieZcPhTBDisTGs0gAGYgZ2tYtYaKC17E2FzYU6qe9tg33ZIqsGP5KxsMbSS4WaONdWZkIA1tqffXnh3JuNnjEkOFmkjN7MiEg2JB1HrRh254zFfjAxSuTAFV4UGihSLEkdXDBhc62ttWjsTx+JHEkihciJ7tMp1UooOtujXyqGGviqXpHdFn05rqeubuyiVOF4EwQs+JQETqi3YmX/E1tvkbwe41GnE+XcThiqzwSRF/ZDqVzWsNL77j66tWnMUM7TwYaeJsTGpBW98rEaEj5QDWvbbY2qqPG+ITTTu+JdnmJIctuCDbLbYAbWGgqKlke64Pu64EV8odmOMlxsCz4WaOHODIzoQMi+Ii5+dbL/mp87WezvFNxGSXDYeWWOZVclFuA/ssNOugb/NRZ2JcVmHDpZcXNbDRtljaQ+wqjx+I/IuVAHQggU79onMDy8HkxPDpwVFizx793fK4B3RhcE7EAHaonTP6Xw6klW7G4J4ZGjkUo6GzK2hB8j61orJNYqyTkqzRHyryNPjTmA7uHrIw09yj5R+z1qU+E8oYHAMqFQ+Jb2VbK8rGxICqxCRkgG2Yre2l6qKrFooX9FGC9/IcO07Dz6lK2IkZnGw97KIOG8oYvEaxQSEfOIyj9prCn/CdlGNzAt3K2IOsn8qmpc5Z40MXiUjjiRVVXadZWYyxFGCLG6AKsbMTmFy2it6GnPi8zNxCHBRt+DxvA8zOipncoyoI1LKwFr5jpe1tqr3VeISfYwdhce+4C7eFvM+CCedeW5cU6NFlOVSCC1jqb0HYvlPFR6tCxHmtm/2k0ccS5wxEXg7wv3OIxMLssETGWLDxCXOVygBwSEYghdCbXo+4Pwt2hJxSxiTM1mjGQFLnKxAYgMV1NUrMOqIWBrHNIHMEeNyruDHXRNDcuirmy20O9Yqceb+WsKFU4goA7ZFd/CQxBIHeDRb2NsxAJ01qOuYuQZILtFeRBqRbxqPd8oeo+qojI6N2WZuU+B7CtBSYrBUaXsUKqxG2lYpViplarNODcvziITd2TGQDmUhtD7iSPI+R3pvot4R2hSR5VlRWQC3hAU/K2AsPmjoLDzNQTulaLxAHt/SHndK0AxAHmnHk7l+GfChpYwxDsAfMXQ623FwR8TWOb+EQwRJHCiq87olz5J69LsVuetEPAOYIcSp7rwkashFiLk66aG/mPOnOWFWFmUMPIgEfUazjqqVlQS+4F9r93qs+6oeyYudfe9roRg5Rgw2XPDJiGIuWuioD5WZ1+29MnEuVlaVik2HjQ6hXlS48xZLi19qPfxDhhr3EPvKL+8aV5k/BWQXELI7ZB4VILE2yiwte4t8KkZXvab6nn/xcjyTmVjw7MCT75bKP/7DyMD3U2HmIF8qSa/dah10IJBFiDYjyI0tUjcaOG4cyyx4e8j5gpDEAWtfQk236DzqO8ROXdnbdiWPvJuftq4pJnzDMfp4XsD17Eq4pJZJbuP08OHktdKlSo5HpUqVKkkulNhSpJsKVNQxQdWaxWa9DXmK6MXxKSUIJHZhGoRAToqj5KjYD762R8ZmEDYcOe5dg5jOozLswv7J6Ei1+t6euzjlgY/iEULC8Yu8n6ij97FV/wA1MnF+Gth55YH9uJ2Q+9SRf3Hf41Hdt8q4scK4m+HmSaOwkjbMpIBAYbGx0Nt68Y/iEk8jSSu0kjG7MxuT/XlWijXgfIJn4PisbY54mBj1OqR/lTbY6MNf0ZpOc1up7EkL4/jM06RJK5cQqVjzalVJvlvuQOgJNulZ4XxybDCQQyGPvUyOVtcpcEqG3UEgXsReuGsU6wtZJb8HjXikWSN2R1N1ZTYg+YNLG4x5pHlkOZ5GLsbAXZiSTYaC5NE/OXJDYLCYGYixxERMm+kly4Bvse7ZRbzQ0JVxrmu+YJJxxPMU8mHjwzSHuIr5YxoLlixZre01ydTe1Z4PzHPhRIsMhVJkKSIdVdWBU3U6XsdDuK9cq8EOMxkGHX/3HAPoo1Y/BQT8K7+0PlwYHiE8KjLHmzxjX8m/iUC5ubarf6Jpt2XyflJDlGvZ7yCcYwllB7hTYL1lYfJH0R1Pw87MXKfLxxmJSIaL7TsPkoLXPvOgHqRViuA4XClZMGrqsoiy90ps0cbpuB1NmB0vbML2vVNidY/MKWA2cRdx+1vqeHep2NDRnd+Osplk4oI0/wDRqkqYYo0yxg37gEZhhfDkewuCwNxlIFiQ1Nk3E8Nw+SCXCywzxyQjvw7AB2Vs8M7HX/1Fybk6nfQ2rbxnmvE8PiwuExES5oXjyzRSgCSGIhb5N0LL4WDaC7EXsK4u+wIxOeOJe4Efdp4QbZWcMWuTqz5mLE5j4SetQUlOyJpbEy9he3E/sniopXONnSG1+KLOU8RHxDEtj4ZmRgiwyQoq2OUlxndgS4uTZlCEDToaaeducIZPCyx27nvcO0inMuJimaN4DbxLmAKkqw9lrE3FcsvFJOGtLJCo7qWM5AbkBgCQ2tySGuQOob6o74jw6VbSuLiXxCQMHDFtT4hcZvMGx39a7O4MDXt1DhcfsbnY6Imip2zuLXmxB25qbOFYHBzwJiYolSTDpZcpdVjcxrIy5VYBgc1muPFqDUe86cMxmUSSzyzqT4lOgRmNgAgNtTpYDyFb+RO0Ew2w00SvhshFlUXDeNyWB9sPcKb2ANthennDc2wQKjZJHyEEqdwq30zNYEqNRtcrc2JvTOinkDXRtJHGwUUgZC9zHmxGy7JsLNG2EfHQu2FwkAKiJWmLT5AuaZLXXKuYDQrcklhtTDwTmZwwhCJkVpmMRYApnfvEw2HYAhpIoyWZCQihgLpa4l7B4xJkDLsdwRYg/NYHY+lB3GeX48EPwiMMcImd5MPHEjkK9i/dlj4YWIUugvcDTKMwKexkjMrhcFQhxabjdBnNPKazRjFYUXzqHsAR3isA2YKRdXsQSttfvAKlWGGXBj8Jmjjw+FnOZ4lOYQKB4Z3lZv8AExLEqGVQcyg7lBQvz/y93MvfIPBIfFbYPvcejDUfGqF8TqWQRnVp+k/o/pbTB8S6UdFJvwQlRZy3ynDicOZXkZCrENa1gBY3OYafWR91CVbRiWyZMxyE3y30vte216bMx722Y6x5q9mY97bMdZHfDeJcPwesbM7MrePc6H2LaZbm1tLG29cPGO0SQvbDgIgOjEXLD1B0A9N/Wg6kBQ4oYs+d93Hr1Q7aGPNnfdx60R8Nx8uOxKRTyO0bXuoNhYAm9lFtPMj4098U4nhcPg2w0UveOpupGpDhw9yQLaH7qEJOBzpGZGidUByklSLXF9Qfk+u1EvL3KUOLwyOWKOpZWK218QIvfyU2+ryqKobC3K9zrMBGg2vruoJ2xNs8n5QRoNr6py4ZxVJ8OzY6TDuCLrH4brZSSd9HII0Go9+lRyaK+ZuV0w4giju8krt4jofkBV8gLmuw8p4TDBRiXkeRtcsYNvhZSfiSPdXIZYYhmYSQ7YActNAlDJFCMzbnNsAOXUgisUUYzkqR2vho5GjOuaTwb9Ar2bTbrfzrixXJuLjFzCxA+aQ32Ak/ZRgqYjpmF+VxfuRraqJ39wTJSrJFYohErpTYUqSbClTUMUHV08O4jJBKssTlJEN1YdP3EW0IOhBrmrNehbrzFWj7NOanxuAGInjSJlZkLiwVwtrv9EX0Iva6mh/tq5ynwSRxwIq9+GvPYErltdVFtGsQc31edQzxPnKeXCw4QHu8NCoAjS9nbcu5+USxJtsL7da84vm+eXBrhJj3qRuHiZrlo7AqVB6oQdjtYWoBtLZ+bhfZNst/JfOWIwEwMIEiuQGiYXV+g9VbyYefWrVw2ygEKpIuU0+I9bX3qoHA+J/g2IinyK5icOFbYlTcXt62Pwrt4nzri58UMU87iZTdCpIEY+ag2VfTr1vUk9OZHXGi6Qiftd5xxE2KlwjIsMML2yKPbI1Dsba3FiBsLjc6049jHOswxEeAaNZoXvlJAzRABnJBtqm/hPw8qBeauZ3x8qzSoqy92qOy6CQrezkfJOXKLDTw9Nq9cq82ScPeWSFV754zGjtr3eYgllXYtYAC+g9aeYrxZba/tJWn49je5w0soj74woz93prlXNbUGxt6VVbmbmybHT99KVUj2EQZVQXvZR531udTXVy9z/i8JiGnWVpDIbypISyy/rX622Yaj3aUP4hwXYquVSSQt75QToL9bDS9Ngg6Mm+qVlYjsY5slx0MgmijBgKqJlULnLA6FQLZgALkb5hpTn2p80tgcGJooUlZ2CB2AIjzBiGI+VsbdLn4GBcNz1PDgPwKD/BRmZpXUnPIW0tf5KhQosN7b62rVgucMQMHJgSRJBLbKramNwysDGdxqPZ21qI0vz5uF9upcspM7McHaCTG4hgHxD52dhplzZFBCjQNIdh0YeVd3HOH43BhhKfwiKVZAGhOQPM+efPPGxJGSzMJIiGAQC+gA658N3OHw2HEEWIUlVaGSVI+8WFR4VzkB2MrRtlsQchvbSvXI3L0TuyvFiYe5hZZoJWYRiTEXF4lzkKFiDqGW11kGxvWeoj0odUHd5J/A0aO5Tz6EM5eyop4tx6XElWnfMyKFXNmJsAg1JvckqWOvtM1gL2r3w/i8kYAGQqj3Clbi9wSD5g2H7vWQOY+WOFxAvFHJKbhcgmIjuQ1iT7bC6nY6kWuOgJxbAKiLkspLb730v1Pu+qj2wSmJ87DYDS9+8dxU9LMwzRwyAuBO3l4px5j50lxahMojj0LKDfMw6knp6ffR1gIkxWDiU2McsWVtBcSXF2va5YPnJJJN9fOofUMDuCPqNSFwfGMOGzqDZkjzr5i/tf19KqtkDjG5zToLX/Jt4FXOICNgjYxuU3I17L7oZ4MoWSRb3I0B87E3t6dadpFupHmKZeD4QklrlbaAi2pO+4Olq1TcUe7LmuNRsL228tK1dHiDaShaJmn5s1rW18VSV2Guq694gcNMt730Nrcuq/apAPHZcbgZvwRmimsBIo+UNSVVvMi9iLHW3W9NHIHaacFGYMSHkjDqq6axJZg4N9WAOSydLt6Cizsj4HfAyPICBNJdDsbIoXMPjmHqPQ008+9nd5RIjIjOwLFrhWA0LaAlXANyovcC41vWajDogOXkn1IZ0rmt4FbuZsHFHPBP33epI/e4eWdi2Gw0KhS6FdnLsxC7EC1iMmuzCQ4fF8PEEeJjxDqpVigZQhLM0eVX8QjUWQHyQCn/ivDzHwiHvBE/wCCiJ2QMTHKsJXQtl2KgNcrYEAnQXoaw/PKY3HR3RIgqSQIqSLKzM4WQF3jBjWMGIKFzElnHS9Kuh6aBwG41HaNQh6eUxShw5qMJEKkgixBsR5EV4p850wfd4yS2zWcf5hc/wD7XpjqrjfnYHDiF6dE/OwO5pVshkCsCVDAH2Tex9DYg2+Na6VPTzqFIGD7RoycskRVLAXGvQAjLb2d9NdB1ol4GYDFfDBQjHMQulmIXQjobW0oF5b5KXFQ96ZSviIsFvoLdb6H/iivg+EwmCzqkozFQ75mBOUXIIA0trfTzHpWarI6cAshvm4gXI/KzlVHALtivcbjWyceKcFixGXvFJyaqQxUgm2xB9BWwcP6d5Mf/wAhH2ixoT4j2k5ZCIogyAkZix8XqLDQddb1jA88SYmZIkVIQ5sWvmYfq3Fr36Ea1CKKqDNdAOZ2UXwlRkuRoOvZFL8ChYEMpa+5LuT9Za9NExw3DSzmSUlx4Yixa+vQEaeWYnzrRxHii4fCvGcUJcQjZlJ3zB0bLudr7X2uOhrfhojicO0mPhjUKMymxDBbEknW69La6+VdZG9rc0jiWE2txPKwKTWuAu8ktvbt7LqNsbie8kdyLZ2LW8sxJtWismsVqbW0WnAsLBdKbClSTYUq4oCtn90mN/Q/6n/Wl/dJjf0P+p/1qy/4ti/Np+yP4UvxbF+bT9kfwq5+IxL72fxPqvN80PI96rR/dJjf0P7f/Wl/dJjf0P7Z/lqy/wCLYvzafsj+FL8Wxfm0/ZFL4jEvvZ/E+qWaHke9Vo/ukxv6H/U/60v7pMb+h/1P+tWX/FsX5tP2R/Cl+LYvzafsj+FL4jEvvZ/E+qWaHke9Vn/ukxv6H/U/61n+6TG/of8AU/61Zf8AFsX5tP2R/Cl+LYvzafsj+Fc+IxL72fxPqlmh5HvVaP7pMb+h/wBT/rS/ukxv6H/U/wCtWX/FsX5tP2R/Cl+LYvzafsj+Fd+IxL72fxPqlmh5HvVZ/wC6TG/of9T/AK11cN7KsWs0bP3WRXUt4z7IYE/J8r1Y78Wxfm0/ZH8K14jhkeVrRqDY2so3tTHz4kWkZ2fxPquh0N9j3oLn4NiZcTA8LPEojkHfLHDIAzOpIdZDmGiL4lHpeiHgvA5gmITGSjEd44s2XIDGI4xbIpsvjz3sdd+tMGNkxpCLhC4DEKxGULHdwWkLMrZvBpk0I3GbUDlUcXGdczsxVo7nu1AZnlHfKLaKqCNtzuBY60zD7fCx2+0eSjn/AKju1dHP3AMPh8MpghjiLzKCUUD/ANuXy2GnSon46CGQHUWP1k3P7vqo45tn4i0QOITKgmLquZCSzIwEWmwXLIb9ROnkaBuLBrqGJNr+LQXNhsB5efrV48/+OeLHf8bhOw3TEI+w+RTeT6VJPCZ4YuERPJa+JmMLH5q5XjJPoAC9vpCo2zeWv/0KJUwvecJjYvYR4xkC2Jzd5HEdxtazH4nrvQQudZ0Y4+wtXiEEbhG93A+YPoF6wUIRAoKta/iU3BIOpBGhF70Llze/rfUX1vfbY69KKwgAsLDS+gAHwA2oTbUfA1e443o2Qs5A/pU//TbulfPI7XMR45laDhEueCJrBc0aHKBYC6g2A6AbVniPCosQmSZFkW97MLi4uL/afrodx2OxB4fhXwPiYqhOgN0ELtbVTuwVehubXW9w1w8V4kEV8ssjiLM0ZQIMyv4kJaFQxZdFysMth7YOchKmcNSiifgccWAkw0Skp3UiqrMz3zK2lycx1O1/QWoH4hxHE5cEZsNFhF76DKq4sgteSLMPwcIFc2OoNyu99Ne8NxVO8DtLIviyNEIgxcM6re6HLGQoY6NqyXsCwDlwkY0yK85kQLNLnQZCndZLxgHICyg21FievlXCuIC515YnnnV4kDAIFPiUahm8yOhoe/sNi/zQ/bT+ajLmfml8HNAVVXVgxdGGjC62sd1O+v1g0a8s8WwWOjzRBcw9qM+0nvF9R6jQ1lKCOeWJuQtA673WydX1FLC12W7efrqoY/sLjPzQ/bT+al/YbF/mh+2n81WCPCIvmLQFzryhjEzTYKeVl3MN7kf/ABn5Q+idfK+1GPpaxovdh70ynxwzPyGze3bzQDFynj1VkVSqv7QEii9r7+LXc1pPI+M/Nj9tP5q5m5pxYNjPICNN6zHzdiwQe/c2N7HUG3Qg7j0oW1T/AKe4+qu7VO4y+K3/ANhsX+aH7afzV6TkjGA3Edj5iRP5qkrkrnfC4y0UsaRYja3yXP0CTofonXyvRt+KYvmLRTaWreLhzP8A6VHPjM0DzHIyx99ar8OR8Z+bH7afzVvblbiBXKQxU3uO9WxucxuM2uutS1zXyhJMmbCTNBKo0UHwP6H5p+kPiPKHuJcYx+HkaKaSVHXcE/aOhHqNDUUsFWz6svcUZR1z6wfKW3HA3uFj+w2L/ND9tP5qX9hcX+aH7afzVzf2rxX5+T66kDkntCglyw4xER9lm2Vv1/mt67H0prGVLja7B3ompmq4GZw0O7LoOXkrF2/Jj9tP40qnJuHR30QW+NKiPhKvmzucqH/Hnfb7707UqVKr9ZlKtOMxGRGbyH29PtrdTLxjFq8XhN7MAfqP2UFXVHQQucDrY299SliZncAungeJzR2JuVNv3j+vSnGh/gc4QSMxsvh+vWn6NwQCNjrUGE1HTUrMx+a350JH6TqhmWQ22XqlSrDNYVaKBcnFZ8kTHqRYfHStPA8Vmjsd10+HT+Hwrl4tjVkhBU/KFx1Gjb1o4Ni1jDs2xsAPM67VmpK+2Its4ZMh1vpxN/ABGiH/ACTprdEdKtcE2ZQw2Iv9dbK0gIcLhBbISxfCDOk+FD5CzIyt5d3Ir3HrYCmzAdnc8TvJ38cjuxdmZSPFIkyvtewzSs4F7aAW60TcXQxyJMo20b+vUXH1U7wyBgCNQdRVfQno81Of7Tp/6nUen4RE3zWfz8wof5v5BfDwwyGVCY2yAqhGYnO3ePrrIRdSfor7qCOKR5AibhQbaW6jT6tKm3tMS+DB8pUI9/iH76hDjcl5NPkgfx/eKvZS1uHOPEuA8j+lJhTHPxBtuDSf1+1wj+vqNO3D+NP3CYUAZDiBKx6k5VUD3CxPxHlTPm/r6/4108OYCVPK/wDX21R0v9Zg6x5rY1zP+3eSL2BI7QCiZBa33/11oaxmBaMkkaE6EeR+6iIDQe7f4UpIwwswuPI1vK/Dm1rLXsRty15rznDcTdQSEgXa61+enLvRT2b4v8LwD4MsveQuHVHF1eLOr5GHVC2ZT5Zl0I0LhjezGZySs0YDTd68djlIUlkUXUgWzSqTlIIK6HLagHgSyYbH4Z4L+KVUt5h2Csp9CpP1elWFrJmJ8LjFINW6K2rDG9/TRG7X69Y5g/lRm3ZTLnB75Cpk7wixFib3tYWOvTQn5w3pyh5amwzCV3SRijRu5Nyw8SIqKUuhEYjzMHs2U3U+Fgc3pl4g3fTLEPZU3b9/2ae80FXSlkJDfqd8o7T6bqCFuZ9zsNSoP57x/eYth0jATXzFyftP2UzcP4jJBIskTlHXZh/Wo9DpU/c38hwY5PEMkwFllUa+gYfKX06dCKg7mLlmfBS93MtvmuNVcean924oL4U07Q0bBbjDa+CpjEWxtsePqpa5I7UI8VlixGWKfYHZZD6fNb6J36HpR5VVKkPkjtWeDLDi80kWwk3dB69XX7R67UZDU8HqrxHA7Xkpu709Eb869m8WNBkS0WI+fbR/RwP9w19+1Qlxjgs2FlMU6FHH1EeanYj1FWYweOSVFkjZXRhcMpuDXFx/lyDGRGOdMw6EaMp81PQ/Yet6klpw/UboLD8XkpT0cmrfEdnoqzg1JXJPaw0eWHGEvHsJt2X9fqy+u/voe5x7P58Cc35SAnSQDb0cfJPrsfsoWoAF8Llq5I6fEIeY58R6K0+GxSyIHRgysLhlNwR5gimrmXlODHR5Jl1HsuNGQ+h8vQ6GoQ5R55nwDeE54ifFEx0Pqp+S3r16g1OHLfNcGOjzwtqPaQ6Mh8iPL1GhqxjlbKLFY6sw+egf0jTpwI/fJQZzbyTPgHtIM0RPhlUeE+h+a3ofheh6rT4vBpKjJIodGFirC4I9RUO879lLwZpsIGki3Me7J7urr9o9d6Fmpi3VuyvsOxpsto59Hc+B9D4IGj4nKAAJZAALAB20HkNaVcwpUHcq+6NvLwVqqVKlV8vLFqxEuVSbE2GwoUkw7ILsLZuh3NrHb6qMKa+McPZxmUnQez56/fVFjFE6ojztuS0GwHXv26cPPZFU0oYbHimGGJmuFBNtbD4C9EvCZbxLcEEC2vppXHwbhhFnbMDfRdtLWFx9dPNQ4JQPhaJnkgkWt1cOxPqpg45RwSrXiGsrHewOnwrZSrREXFkEg+TCsiAtpm2U7kC2vpXvB4MyXAIBAvY9fj9VPPEuEZyzAm9vZ6Ej/ivHDeD5crMTmBva+nx9axP+DPFUGZLstvfhzvz42Vp8SOjvfVOGCBEahhYgAEe6t9IUq2rG5WhvJVhNzda54A6lTsdKZ+H4gwOYpNvknpr+4/fT5XLxDALKtjuNj5f8elCVUDnESxfW3xHEH9cipY3gDK7Y+HWhTtFEkiLEFyRIVlkxDE5UsWXKANWY9RY+0NvaUBHZ2+IcsrOQTYWj6aC5OcqDubXPvqV8Pj2hPdzDTo3p+8fbXJzo0zQRnCNJ3neAgxXIIVWbK9tMjEKpv505lUKuMRA2sblvG/X/ALbqSJ0lI8yM3ItfqQLi+w+UN/h4mMr9NGU/YSD9lbX7Hu4TvGkadlOscaEfFfEWYg2NtKdcK+NILS/hfeNjY2ygSZUgaNWaMZdDGshdCdyFB6isdzizhozfH/hN4O+BLhO871TNlysCU7vvPYOTLlt4iKk6BnAWU7sTqnjK5+nYFrxnZ5KwjeEKuZFLxuxBSQgXANjpr1JIsd6bX5Fxga3dX+kHS31kj7qc5IMf3S93+Fd93uLsS0mWxR/we4dyMmburBr2sb/Kv6xIxrRzRQLjFSUxBJJHkzxgKzSNc5mUlgqaXBzXFhrV3FitRGLXv2qldSxuN1yvyhPhTFJ3bTyBgyrELhXQhgHJsAD56DfWpRiYkAkWNtvL0qOeLHiEyrJGmJjf8FRZYczKDIzMrtGQ1lkQ5HFj4kzA70aY3i6p4U8b7Ab29/mfSqqsrLEzTu98gEVFFoGMHvrS4/xtMPGWZgthe56DzP7h1NQrP2izri++hYhBpkbUOt7nOPMnW+486Puc+R8RjIMyyf4gObuzs+lgC3Rhrbpr03EMYvBvE7JIpR1NirCxBqkf0j3iZ4I+0cu3rPhstfg1LTOY4EhzuI9+asFyjz1Bj18JyTAeKJjr71+cvr9YFPHFeERYmMxTIHRuh8/MHcH1GtVkw2JaNg6MVZTcMpsQfMEbVLfJHawsmWHGEI+wm2Vv1+it67e6rCKoD/leg6/BnwHpae5G9uI7OfmhbnXszlweaWK8uH3v8qMfTA3H0h8QKCatUCCPMGo3527J1lzTYMBJN2i2Vv1eiN6bH0qOWl4sRWHY5e0dT3+vqo75U5znwD3jOaMnxxMfC3r9FvUfG+1TjyvzfBjo80TWce3G3tL8Oq/SGnx0qumJwzRuyOpV1NirCxB8iK94HHSQuskTsjqbhlNiP+PTY1FFO6PQ7Kxr8Kiqxnbo7nz7fVWiliDAqwBBFiCLgg9COoqKOduyUjNNghcbtB5f/H5/qn4eVPXJPanHicsWJyxTbBtkkPp81vQ6HoelH96OIZM1ZNj6nDZrbHlwKqq6EEgggg2IOhBHQ+Rro4bxOTDyLLC5R12I+49CD5HQ1OfOnZzDjgXW0WI6OBo3kHHX9bceu1Qlxrgc2ElMU6FGG3kw+cp2IqvkhdEbrY0WIQ1zMvHiD71CmLkntPjxeWKe0U+w+bIfok7N9E/AmjqqqVI/JHas0OWHGEvHssupZP1urr67j1omGp4PVJiOCFt5Kbbl6eikmfgGGLMTh4SSSSTEhJJO503rFexxiFvEs0RDag511B1B3pVN8qz15RxPinqtGMxQjQsdbdPM+Vb6ZuY5NEXzJP1W/jUVfUGnp3yjcDTtOgTImZ3hqdopAyhhsRf66903cCkvEPQkfv8A3041LTTdNCyTmAU17cri1KlSpUQmLk4jjxEAfMgfDqfqrqBoa47LeW3RQB9ev9e6n7ANeND9EfdVRSVxnq5YuDbW/Gh8URJFlja7muilSpVbodKuU44d6I/o3v6+X1a10mhY4m+IzfT+y9vuqqxKtNKI7f3OAPZxREEXSX6giqlSpVaoda58OrizAEU0vwiSM3hf/Kf6sfjT1StQs9LHMQXDUbEaEflSMlczQbJkHGXTSWI+8af8fbXQnMER+cPh/CnK1c+IwiEElFJsdbDyocw1UY+SUEf6m/sEKTPG7dtuw+q5247EOpPuU1xYvmuNBe1h5uwUffXnl2BWz5lBtltcA23rr47yzBi4u6mQEfJI0KHzU9D9h60PTvrKqESh7W35N9SfJTFsEcmV4NuPvRAHMPamgBWM943kmi/Ft29wrXyP2mxZ8mKVY2Y+GUeyL/JYG+UfS287b0J848gTYBi35SAnSQDb0cfJP2H7KF6ibEYpM77l3M693L8LXxYfRz09o9jxG/vqKtUjAgEEEHUEdRTBzZyTBj0tIMsijwSqNV9D85fQ/C1RJyV2jy4EiN7y4f5l9U9UJ2/VOnu3qbeDcbhxUQlhcOp+sH5rDcH0NXDJGSiyy9TR1GHSB4OnAj34KvfMvKc+BkyzL4T7Mg9l/ceh9DrTNVouI8NjnjaOVFdG3U/1ofUaioZ527LpMLeXD5pYNyN3jHr85fpD4jrQc1MW6t2Wiw7GmT2jm0d4H0K5+Su0uXB5Ypby4fy+Ug+gT0+idPK1TVwnjMOKiEsLh0PUdD5Ebg+hqsNOfL/Mk+Cl7yB7H5SnVXHkw6+/cdDXIags0dsnYjgzKi8kWjvA++anbm3kiDHp4xklAssqjUeh+cvofgRUHcy8qT4GTJMvhPsyD2XHofP0OtTXyfz/AAY5QoPdzgaxE7+qH5Q+0dRT/wAQ4bHPG0cqK6MNVP3+h9RqKKfEyYZmqipcQqMOf0UoNuR4dnuxVXKkHkntUkw+WLFXkhGgfd4x/wCa+m46X2rVzt2XyYW8uHzSwbkbvGPW3tL6j4+dAdA/PC5au1NiMPMeIP6VpcFjkmRZI3V0YXDKbg1y8d5fhxcRjnQMvQ7FT85T0P8ARvUA8rc4z4B80TXQnxxt7Lfwb6Q+0aVOXKvOMGPjzRNZwPHG3tL/ABX6Q+w6VYRzNlFishW4bNQu6Rpu3gRw7eShznPs9mwJLi8kBOkgHs+jj5J9dj6bUJ1aqSIMCGAIIsQdQQehHUVFPPHZNbNNgRpu0H74/wCX6vKhpqa2rFc4djYfaOo0PPge3l5KLBSr00ZBsRYjQg7gjoaVBrQ3CtNiGsrHyB+6hfEY0yIM2rKd/MH99wPronxUOdGW9ri16G+IxhbKFIykgkj2vpX/AHUNjwlyXB+W1iOZv+rXuvO6TLfr8lmPibJGETQ6kn39B8LUSQtdQfMCh3huFD+FkY31Dj5Nh59ddLURYeHIoW97C31VJggnLczzdtgAOVuFusa34ptVlvYbrZXDxiYrESpsbi31/wAK7q5cbgBLbMTYG9h1q5q2yPhc2P6iLDhv6IaMgOBdshnE4gyMCfatY+ttL048O4gTKi3sgGUDzsNz603472/ZK/ROlvQelOuA4SCFYhkZSPLxWsb26a6fCsXQsqTVO6M3IcC7cZrHwvvrurOUs6MX5adSeqVKlW9VSmjjeLKNGVNjrp0O29MysM+bpfNb7bfXpRFjcGLmTLncDQX+713ob7k58tje+3X/AO6xWMxzNnDnagkEDXSwt422HUrOmLS23UnfguMLyNmYkkaDpv0H1U91xYTBqSJCmV9dL/DX1tXbWmw6KSKANkNzcm+tyDrrfY9SCmc1zrtFkqVKlR6hSrxN7Le4/dXuvE/st7j91Nd9JXRuoc5t5jnweJgkgexyHMp1VhmGjDr946EUe8m8/wAOPXL+TnA8URO/qh+Uv2jr51F/aZ+Uh/UP+4UHQzMjBlJVlNwQbEEdQRsaz2GTujgby/3W3dhkVXTtOztdfzx5q00sQYFWAIIsQRcEHoQdxUUc8dkxW82CFxu0HUesfmPo/V5V1ckdrIbLDjSFbZZtgfST5p+lt523qT1YEXGoOt6vPknb70WcBqsLm5eTvfeFVZlINjoRuD504cB5hmwcokgfKeoOqsPJh1H2jpapp517OIcaDIlosR88DR/RwN/1hqPXaoT4zwSbCymKdCjD6mHmp2I9RVfJE6I3WupK+CvZkI14g+9VOXJnaFDjgFNo5wNYyfa9UPyh6bj7aKzVVo5CpBUkEG4INiCOoI2NSpyT2t+zDjT6LP8A/wBB/wCQ+PnRUNSDo9UOI4I6O8lPqOXEdnPz7U5c7dlKT5psKFjm3KbI59PmN9h623qHcZgnhdo5EZHU2KsLEf151aOOQMAQQQRcEagg9R6Uyc1cmwY+PLKLOB4JF9pf4r9E6e4606WmDtW7qPD8ZfBaObVviPVVzilKkMpKsDcEGxBHUEbGpY5I7WQ2WHGkBtln6H0k8j9LbztvQDzRyfPgHyyrdD7Ei+y38G+idfeNaYqCa98Tlpp6enxCIE6jgRw98latWBAI1B1uKj3nfsqTEZpsKFjm3KbI5/8ABvXY9bb0E8ldpEuCtHJeXD/Nv4k9UJ6fROnuqa+D8ZixUQlhcOh8twfIjcH0NWDXsnbYrIywVWFy52nTnwPUffYq0YzBPE7RyKyOpsVYWIpYPGvC6yRsyOpuGU2Iqw/NXJkGPjtIMsgHglX2l9PpL9E/ZvUGc0coz4GTLKt1PsSL7Lfwb6J19+9AywOj1Gy09BikVY3I7R3Ln2eilHkjtTjxOWHE2jm2DbJJ/K3psenlUgVVOpC5H7U3w+WHFFpIdlfdox6/PX03HS+1Tw1PB6qsRwS15Kbu9PRS3JGLnQb0q4l5gw7eJZ4SG1B7xdjqNzSojMFmujfyKfa04rCrIuVhp93qK3Uqlexr2lrhcFRAkaha4IAihVGgrZSpV1rQ0ADYJE33SpUqVdXFy4jh6OwZluR/WvnXSKzSpjY2NJc0AE79faukk6FKlSpU9cSrV+CrmzZRm8620qaWh24Xb2StSpUqcuJUqVKkklXib2W9x+6vdeJvZb3H7qa76SujdB68sQY2KSOZb2y5XHtIfFqp/dsainm7kafAN4hnhJ8MqjT3N81vTr0JqbOWPl/5f/KnjE4ZZFKOoZWFipFwR5EHeqbDYWyUbOevmVeRYnLRzkbt5enJVYox5K7SJsERG95cP8zqnqhPT6J091d3aP2eJgx+EQNaFmCmNr3Um9sp6r79R61H96cQ+J3WtW11PiEF7Xae8H1VnuD8ahxUQlhcOp8twfJhup9DXjjvL8OMiMc6Bl6Hqp81PQ/0b1XfgHMk2Dl7yB8p+Up1Vh5MOo+0dLVPnJvM4x+GEwQoQxVlJuMwsTY9Rr1tVhFMJRY7rIV+HSULhJGflvoeIKhvnLs+mwJLD/EgJ0kA9nyDj5J9dj9lCtWpliDAqwBBFiCLgg9COoqIO0js3jw6NisOQkYIzxG+hY2uh8r/ACTt0PSh5qbL8zdlc4bjXSkRT/VwPPt5Jh5N7Q5sCQhvLh76xk6r6oeh9Nj6b1N3A+Pw4uISQOGXqOqnyYdDVZL138F49NhJRJA5Ruvkw+aw2I/rSmQ1BZodkTiOER1N3x/K/wAD2+qstj8BHNG0cqK6MLFWFwf+fWoa537LXw2abDZpIdyu7Rj/AMl9dx186kjkXnEcQhL5CjocrjcE2vdTvb0O3rvRKaOexsrbrLU9VUYfKW8txw99aqlTry9zJPgpe8ha3zlOquPJh19+46VKHaB2aRSJJicPlikUF3X5DgC5NgPC3u0Pl1qGr1WvjdE5bWmqoa+I6dRBVhuT+fIcetgckwHiiJ196n5S/aOop+4hw6OeMxyoro2hVhp/wfWqvwYhkYMjFWU3DA2II6gjY1MvZt2ivi2/B51vKFLCQWAYLYHMOja7jQ+QoyGoz/K7dZrEcINPeaA/KO8e+9CfO/ZfJhc0uHzSwbkbvGPX5y/SGo6+dAVWsNRp2hdmkTJJicPlidQXdPksBqSLDwt9h9N6ZNTf3MReG43e0VR+D6+v/KiRRpSpLtSqvWlX/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533400" y="1447800"/>
            <a:ext cx="3657600" cy="430887"/>
          </a:xfrm>
          <a:prstGeom prst="rect">
            <a:avLst/>
          </a:prstGeom>
          <a:noFill/>
        </p:spPr>
        <p:txBody>
          <a:bodyPr wrap="square" rtlCol="0">
            <a:spAutoFit/>
          </a:bodyPr>
          <a:lstStyle/>
          <a:p>
            <a:r>
              <a:rPr lang="en-US" sz="2200" dirty="0" smtClean="0"/>
              <a:t>1798 – Arrives in Detroit</a:t>
            </a:r>
            <a:endParaRPr lang="en-US" sz="2200" dirty="0"/>
          </a:p>
        </p:txBody>
      </p:sp>
      <p:sp>
        <p:nvSpPr>
          <p:cNvPr id="9" name="TextBox 8"/>
          <p:cNvSpPr txBox="1"/>
          <p:nvPr/>
        </p:nvSpPr>
        <p:spPr>
          <a:xfrm>
            <a:off x="6629400" y="5791200"/>
            <a:ext cx="2161169" cy="215444"/>
          </a:xfrm>
          <a:prstGeom prst="rect">
            <a:avLst/>
          </a:prstGeom>
          <a:noFill/>
        </p:spPr>
        <p:txBody>
          <a:bodyPr wrap="none" rtlCol="0">
            <a:spAutoFit/>
          </a:bodyPr>
          <a:lstStyle/>
          <a:p>
            <a:r>
              <a:rPr lang="en-US" sz="800" dirty="0" smtClean="0"/>
              <a:t>http://en.wikipedia.org/wiki/Gabriel_Richard</a:t>
            </a:r>
            <a:endParaRPr lang="en-US" sz="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6324600" cy="655638"/>
          </a:xfrm>
        </p:spPr>
        <p:txBody>
          <a:bodyPr>
            <a:normAutofit/>
          </a:bodyPr>
          <a:lstStyle/>
          <a:p>
            <a:r>
              <a:rPr lang="en-US" dirty="0" smtClean="0"/>
              <a:t>Governor William Hull</a:t>
            </a:r>
            <a:endParaRPr lang="en-US" dirty="0"/>
          </a:p>
        </p:txBody>
      </p:sp>
      <p:sp>
        <p:nvSpPr>
          <p:cNvPr id="3" name="Content Placeholder 2"/>
          <p:cNvSpPr>
            <a:spLocks noGrp="1"/>
          </p:cNvSpPr>
          <p:nvPr>
            <p:ph idx="1"/>
          </p:nvPr>
        </p:nvSpPr>
        <p:spPr>
          <a:xfrm>
            <a:off x="4267200" y="2133600"/>
            <a:ext cx="4648200" cy="4525963"/>
          </a:xfrm>
        </p:spPr>
        <p:txBody>
          <a:bodyPr>
            <a:normAutofit fontScale="92500"/>
          </a:bodyPr>
          <a:lstStyle/>
          <a:p>
            <a:r>
              <a:rPr lang="en-US" sz="2800" dirty="0" smtClean="0"/>
              <a:t>First Governor (1805-1813, reelected once)</a:t>
            </a:r>
          </a:p>
          <a:p>
            <a:r>
              <a:rPr lang="en-US" sz="2800" dirty="0" smtClean="0"/>
              <a:t>1807 – Signed a peace treaty with four Indian tribes rumored to be ready for attack called the </a:t>
            </a:r>
            <a:r>
              <a:rPr lang="en-US" sz="2800" b="1" dirty="0" smtClean="0"/>
              <a:t>Detroit Treaty of 1807.  </a:t>
            </a:r>
            <a:r>
              <a:rPr lang="en-US" sz="2800" dirty="0" smtClean="0"/>
              <a:t>Indians were paid $10,000 in goods ($.02/acre), and $2,400 per year in annual payments.    </a:t>
            </a:r>
            <a:endParaRPr lang="en-US" sz="2800" dirty="0"/>
          </a:p>
        </p:txBody>
      </p:sp>
      <p:pic>
        <p:nvPicPr>
          <p:cNvPr id="4" name="Picture 3" descr="William Hull.jpg"/>
          <p:cNvPicPr>
            <a:picLocks noChangeAspect="1"/>
          </p:cNvPicPr>
          <p:nvPr/>
        </p:nvPicPr>
        <p:blipFill>
          <a:blip r:embed="rId2" cstate="print"/>
          <a:stretch>
            <a:fillRect/>
          </a:stretch>
        </p:blipFill>
        <p:spPr>
          <a:xfrm>
            <a:off x="6705600" y="302202"/>
            <a:ext cx="1828800" cy="1859973"/>
          </a:xfrm>
          <a:prstGeom prst="rect">
            <a:avLst/>
          </a:prstGeom>
        </p:spPr>
      </p:pic>
      <p:pic>
        <p:nvPicPr>
          <p:cNvPr id="5" name="Content Placeholder 3" descr="treatymap2.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a:xfrm>
            <a:off x="381000" y="1371600"/>
            <a:ext cx="3680416" cy="4572000"/>
          </a:xfrm>
          <a:prstGeom prst="rect">
            <a:avLst/>
          </a:prstGeom>
        </p:spPr>
      </p:pic>
      <p:sp>
        <p:nvSpPr>
          <p:cNvPr id="6" name="TextBox 5"/>
          <p:cNvSpPr txBox="1"/>
          <p:nvPr/>
        </p:nvSpPr>
        <p:spPr>
          <a:xfrm>
            <a:off x="228600" y="6477000"/>
            <a:ext cx="8081058" cy="215444"/>
          </a:xfrm>
          <a:prstGeom prst="rect">
            <a:avLst/>
          </a:prstGeom>
          <a:noFill/>
        </p:spPr>
        <p:txBody>
          <a:bodyPr wrap="none" rtlCol="0">
            <a:spAutoFit/>
          </a:bodyPr>
          <a:lstStyle/>
          <a:p>
            <a:r>
              <a:rPr lang="en-US" sz="800" dirty="0" smtClean="0"/>
              <a:t>https://www.cmich.edu/library/clarke/ResearchResources/Native_American_Material/Treaty_Rights/Text_of_Michigan_Related_Treaties/Pages/Map-of-Treaty-Cessions.aspx</a:t>
            </a:r>
            <a:endParaRPr lang="en-US" sz="800" dirty="0"/>
          </a:p>
        </p:txBody>
      </p:sp>
      <p:sp>
        <p:nvSpPr>
          <p:cNvPr id="10" name="TextBox 9"/>
          <p:cNvSpPr txBox="1"/>
          <p:nvPr/>
        </p:nvSpPr>
        <p:spPr>
          <a:xfrm>
            <a:off x="6629400" y="0"/>
            <a:ext cx="1980029" cy="215444"/>
          </a:xfrm>
          <a:prstGeom prst="rect">
            <a:avLst/>
          </a:prstGeom>
          <a:noFill/>
        </p:spPr>
        <p:txBody>
          <a:bodyPr wrap="none" rtlCol="0">
            <a:spAutoFit/>
          </a:bodyPr>
          <a:lstStyle/>
          <a:p>
            <a:r>
              <a:rPr lang="en-US" sz="800" dirty="0" smtClean="0"/>
              <a:t>http://en.wikipedia.org/wiki/William_Hull</a:t>
            </a:r>
            <a:endParaRPr lang="en-US" sz="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Tecumseh and “The Prophet”</a:t>
            </a:r>
            <a:endParaRPr lang="en-US" dirty="0"/>
          </a:p>
        </p:txBody>
      </p:sp>
      <p:pic>
        <p:nvPicPr>
          <p:cNvPr id="7" name="Content Placeholder 6" descr="Tecumseh.jpg"/>
          <p:cNvPicPr>
            <a:picLocks noGrp="1" noChangeAspect="1"/>
          </p:cNvPicPr>
          <p:nvPr>
            <p:ph idx="1"/>
          </p:nvPr>
        </p:nvPicPr>
        <p:blipFill>
          <a:blip r:embed="rId2" cstate="print"/>
          <a:stretch>
            <a:fillRect/>
          </a:stretch>
        </p:blipFill>
        <p:spPr>
          <a:xfrm>
            <a:off x="609600" y="1371600"/>
            <a:ext cx="2057400" cy="2524991"/>
          </a:xfrm>
          <a:prstGeom prst="rect">
            <a:avLst/>
          </a:prstGeom>
        </p:spPr>
      </p:pic>
      <p:pic>
        <p:nvPicPr>
          <p:cNvPr id="5" name="Picture 4" descr="imagesCA9LSQNQ.jpg"/>
          <p:cNvPicPr>
            <a:picLocks noChangeAspect="1"/>
          </p:cNvPicPr>
          <p:nvPr/>
        </p:nvPicPr>
        <p:blipFill>
          <a:blip r:embed="rId3" cstate="print"/>
          <a:stretch>
            <a:fillRect/>
          </a:stretch>
        </p:blipFill>
        <p:spPr>
          <a:xfrm>
            <a:off x="4724400" y="1371600"/>
            <a:ext cx="2133600" cy="2560320"/>
          </a:xfrm>
          <a:prstGeom prst="rect">
            <a:avLst/>
          </a:prstGeom>
        </p:spPr>
      </p:pic>
      <p:sp>
        <p:nvSpPr>
          <p:cNvPr id="8" name="TextBox 7"/>
          <p:cNvSpPr txBox="1"/>
          <p:nvPr/>
        </p:nvSpPr>
        <p:spPr>
          <a:xfrm>
            <a:off x="304800" y="4180344"/>
            <a:ext cx="8534400" cy="2677656"/>
          </a:xfrm>
          <a:prstGeom prst="rect">
            <a:avLst/>
          </a:prstGeom>
          <a:noFill/>
        </p:spPr>
        <p:txBody>
          <a:bodyPr wrap="square" rtlCol="0">
            <a:spAutoFit/>
          </a:bodyPr>
          <a:lstStyle/>
          <a:p>
            <a:r>
              <a:rPr lang="en-US" sz="2400" dirty="0" smtClean="0"/>
              <a:t>Shawnee war chief Tecumseh, and his brother, </a:t>
            </a:r>
            <a:r>
              <a:rPr lang="en-US" sz="2400" dirty="0" err="1" smtClean="0"/>
              <a:t>Tenskwatawa</a:t>
            </a:r>
            <a:r>
              <a:rPr lang="en-US" sz="2400" dirty="0" smtClean="0"/>
              <a:t>, called “The Prophet,” incited Indians to side with the British during the War of 1812.  In 1806, “The Prophet” predicted a solar eclipse, and impressed Indian allies while humiliating William Henry Harrison.  Tecumseh traveled extensively to organize tribes against the Americans.</a:t>
            </a:r>
          </a:p>
          <a:p>
            <a:endParaRPr lang="en-US" sz="2400" dirty="0"/>
          </a:p>
        </p:txBody>
      </p:sp>
      <p:sp>
        <p:nvSpPr>
          <p:cNvPr id="9" name="TextBox 8"/>
          <p:cNvSpPr txBox="1"/>
          <p:nvPr/>
        </p:nvSpPr>
        <p:spPr>
          <a:xfrm>
            <a:off x="2819400" y="1447800"/>
            <a:ext cx="1790939" cy="707886"/>
          </a:xfrm>
          <a:prstGeom prst="rect">
            <a:avLst/>
          </a:prstGeom>
          <a:noFill/>
        </p:spPr>
        <p:txBody>
          <a:bodyPr wrap="none" rtlCol="0">
            <a:spAutoFit/>
          </a:bodyPr>
          <a:lstStyle/>
          <a:p>
            <a:r>
              <a:rPr lang="en-US" sz="2000" dirty="0" smtClean="0"/>
              <a:t>Tecumseh =</a:t>
            </a:r>
          </a:p>
          <a:p>
            <a:r>
              <a:rPr lang="en-US" sz="2000" dirty="0" smtClean="0"/>
              <a:t>“Shooting Star”</a:t>
            </a:r>
            <a:endParaRPr lang="en-US" sz="2000" dirty="0"/>
          </a:p>
        </p:txBody>
      </p:sp>
      <p:sp>
        <p:nvSpPr>
          <p:cNvPr id="10" name="TextBox 9"/>
          <p:cNvSpPr txBox="1"/>
          <p:nvPr/>
        </p:nvSpPr>
        <p:spPr>
          <a:xfrm>
            <a:off x="6858000" y="2209800"/>
            <a:ext cx="2133600" cy="1631216"/>
          </a:xfrm>
          <a:prstGeom prst="rect">
            <a:avLst/>
          </a:prstGeom>
          <a:noFill/>
        </p:spPr>
        <p:txBody>
          <a:bodyPr wrap="square" rtlCol="0">
            <a:spAutoFit/>
          </a:bodyPr>
          <a:lstStyle/>
          <a:p>
            <a:r>
              <a:rPr lang="en-US" sz="2000" dirty="0" smtClean="0"/>
              <a:t>Had a vision in 1805, and became </a:t>
            </a:r>
            <a:r>
              <a:rPr lang="en-US" sz="2000" dirty="0" err="1" smtClean="0"/>
              <a:t>Tenskwatawa</a:t>
            </a:r>
            <a:r>
              <a:rPr lang="en-US" sz="2000" dirty="0" smtClean="0"/>
              <a:t> =</a:t>
            </a:r>
          </a:p>
          <a:p>
            <a:r>
              <a:rPr lang="en-US" sz="2000" dirty="0" smtClean="0"/>
              <a:t>“The Open Door”</a:t>
            </a:r>
            <a:endParaRPr lang="en-US" sz="2000" dirty="0"/>
          </a:p>
        </p:txBody>
      </p:sp>
      <p:sp>
        <p:nvSpPr>
          <p:cNvPr id="11" name="TextBox 10"/>
          <p:cNvSpPr txBox="1"/>
          <p:nvPr/>
        </p:nvSpPr>
        <p:spPr>
          <a:xfrm>
            <a:off x="6858000" y="1295400"/>
            <a:ext cx="2133600" cy="646331"/>
          </a:xfrm>
          <a:prstGeom prst="rect">
            <a:avLst/>
          </a:prstGeom>
          <a:noFill/>
        </p:spPr>
        <p:txBody>
          <a:bodyPr wrap="square" rtlCol="0">
            <a:spAutoFit/>
          </a:bodyPr>
          <a:lstStyle/>
          <a:p>
            <a:r>
              <a:rPr lang="en-US" dirty="0" smtClean="0"/>
              <a:t>Born </a:t>
            </a:r>
            <a:r>
              <a:rPr lang="en-US" dirty="0" err="1" smtClean="0"/>
              <a:t>Lalawethika</a:t>
            </a:r>
            <a:r>
              <a:rPr lang="en-US" dirty="0" smtClean="0"/>
              <a:t> “The Noise Maker”</a:t>
            </a:r>
            <a:endParaRPr lang="en-US" dirty="0"/>
          </a:p>
        </p:txBody>
      </p:sp>
      <p:sp>
        <p:nvSpPr>
          <p:cNvPr id="12" name="TextBox 11"/>
          <p:cNvSpPr txBox="1"/>
          <p:nvPr/>
        </p:nvSpPr>
        <p:spPr>
          <a:xfrm>
            <a:off x="685800" y="3886200"/>
            <a:ext cx="1904689" cy="215444"/>
          </a:xfrm>
          <a:prstGeom prst="rect">
            <a:avLst/>
          </a:prstGeom>
          <a:noFill/>
        </p:spPr>
        <p:txBody>
          <a:bodyPr wrap="none" rtlCol="0">
            <a:spAutoFit/>
          </a:bodyPr>
          <a:lstStyle/>
          <a:p>
            <a:r>
              <a:rPr lang="en-US" sz="800" dirty="0" smtClean="0"/>
              <a:t>http://en.wikiquote.org/wiki/Tecumseh</a:t>
            </a:r>
            <a:endParaRPr lang="en-US" sz="800" dirty="0"/>
          </a:p>
        </p:txBody>
      </p:sp>
      <p:sp>
        <p:nvSpPr>
          <p:cNvPr id="13" name="TextBox 12"/>
          <p:cNvSpPr txBox="1"/>
          <p:nvPr/>
        </p:nvSpPr>
        <p:spPr>
          <a:xfrm>
            <a:off x="4724400" y="3886200"/>
            <a:ext cx="2047355" cy="215444"/>
          </a:xfrm>
          <a:prstGeom prst="rect">
            <a:avLst/>
          </a:prstGeom>
          <a:noFill/>
        </p:spPr>
        <p:txBody>
          <a:bodyPr wrap="none" rtlCol="0">
            <a:spAutoFit/>
          </a:bodyPr>
          <a:lstStyle/>
          <a:p>
            <a:r>
              <a:rPr lang="en-US" sz="800" dirty="0" smtClean="0"/>
              <a:t>http://en.wikipedia.org/wiki/Tenskwatawa</a:t>
            </a:r>
            <a:endParaRPr lang="en-US" sz="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Jacob Young</a:t>
            </a:r>
            <a:endParaRPr lang="en-US" dirty="0"/>
          </a:p>
        </p:txBody>
      </p:sp>
      <p:sp>
        <p:nvSpPr>
          <p:cNvPr id="3" name="Content Placeholder 2"/>
          <p:cNvSpPr>
            <a:spLocks noGrp="1"/>
          </p:cNvSpPr>
          <p:nvPr>
            <p:ph idx="1"/>
          </p:nvPr>
        </p:nvSpPr>
        <p:spPr/>
        <p:txBody>
          <a:bodyPr/>
          <a:lstStyle/>
          <a:p>
            <a:r>
              <a:rPr lang="en-US" dirty="0" smtClean="0"/>
              <a:t>First black person to own land in Detroit after buying from a French settler.</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Henry Harrison</a:t>
            </a:r>
            <a:endParaRPr lang="en-US" dirty="0"/>
          </a:p>
        </p:txBody>
      </p:sp>
      <p:sp>
        <p:nvSpPr>
          <p:cNvPr id="5" name="Content Placeholder 4"/>
          <p:cNvSpPr>
            <a:spLocks noGrp="1"/>
          </p:cNvSpPr>
          <p:nvPr>
            <p:ph idx="1"/>
          </p:nvPr>
        </p:nvSpPr>
        <p:spPr>
          <a:xfrm>
            <a:off x="457200" y="1600200"/>
            <a:ext cx="5791200" cy="4525963"/>
          </a:xfrm>
        </p:spPr>
        <p:txBody>
          <a:bodyPr>
            <a:normAutofit fontScale="92500" lnSpcReduction="20000"/>
          </a:bodyPr>
          <a:lstStyle/>
          <a:p>
            <a:r>
              <a:rPr lang="en-US" dirty="0" smtClean="0"/>
              <a:t>Governor of the Indiana Territory 1801-1814 (pro-slavery)</a:t>
            </a:r>
          </a:p>
          <a:p>
            <a:r>
              <a:rPr lang="en-US" dirty="0" smtClean="0"/>
              <a:t>Negotiated many land cession treaties with the Indians, using liquor, bribery, and threats. He found whatever chief he could to sign.</a:t>
            </a:r>
          </a:p>
          <a:p>
            <a:r>
              <a:rPr lang="en-US" dirty="0" smtClean="0"/>
              <a:t>Indians in Midwest could not move West due to rival Sioux in Wisconsin.</a:t>
            </a:r>
          </a:p>
        </p:txBody>
      </p:sp>
      <p:pic>
        <p:nvPicPr>
          <p:cNvPr id="6" name="Picture 4" descr="William_H__Harrison.jpg"/>
          <p:cNvPicPr>
            <a:picLocks noChangeAspect="1"/>
          </p:cNvPicPr>
          <p:nvPr/>
        </p:nvPicPr>
        <p:blipFill>
          <a:blip r:embed="rId2" cstate="print"/>
          <a:srcRect/>
          <a:stretch>
            <a:fillRect/>
          </a:stretch>
        </p:blipFill>
        <p:spPr bwMode="auto">
          <a:xfrm>
            <a:off x="6172200" y="1752600"/>
            <a:ext cx="2628739"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1371600" y="533400"/>
            <a:ext cx="7772400" cy="4373563"/>
          </a:xfrm>
        </p:spPr>
        <p:txBody>
          <a:bodyPr rtlCol="0">
            <a:normAutofit fontScale="85000" lnSpcReduction="10000"/>
          </a:bodyPr>
          <a:lstStyle/>
          <a:p>
            <a:pPr fontAlgn="auto">
              <a:spcAft>
                <a:spcPts val="0"/>
              </a:spcAft>
              <a:buFont typeface="Arial" pitchFamily="34" charset="0"/>
              <a:buChar char="•"/>
              <a:defRPr/>
            </a:pPr>
            <a:r>
              <a:rPr lang="en-US" sz="2400" dirty="0" smtClean="0">
                <a:ea typeface="ＭＳ Ｐゴシック" pitchFamily="34" charset="-128"/>
              </a:rPr>
              <a:t>“Sell a country!  Why not sell the air, the great sea, as well as the earth?  Did not the Great Spirit make them all for the use of his children?... Where today are the Pequot?  Where are the Narragansett, the Mohican, the </a:t>
            </a:r>
            <a:r>
              <a:rPr lang="en-US" sz="2400" dirty="0" err="1" smtClean="0">
                <a:ea typeface="ＭＳ Ｐゴシック" pitchFamily="34" charset="-128"/>
              </a:rPr>
              <a:t>Pocanet</a:t>
            </a:r>
            <a:r>
              <a:rPr lang="en-US" sz="2400" dirty="0" smtClean="0">
                <a:ea typeface="ＭＳ Ｐゴシック" pitchFamily="34" charset="-128"/>
              </a:rPr>
              <a:t>, and other powerful tribes of our people?  They have vanished before the avarice and oppression of the white man, as snow before the summer sun….Will we let ourselves be destroyed in our turn, without making an effort worthy of our race?”     - Tecumseh</a:t>
            </a:r>
          </a:p>
          <a:p>
            <a:pPr fontAlgn="auto">
              <a:spcAft>
                <a:spcPts val="0"/>
              </a:spcAft>
              <a:buFont typeface="Arial" pitchFamily="34" charset="0"/>
              <a:buChar char="•"/>
              <a:defRPr/>
            </a:pPr>
            <a:endParaRPr lang="en-US" sz="2400" dirty="0" smtClean="0">
              <a:ea typeface="ＭＳ Ｐゴシック" pitchFamily="34" charset="-128"/>
            </a:endParaRPr>
          </a:p>
          <a:p>
            <a:pPr fontAlgn="auto">
              <a:spcAft>
                <a:spcPts val="0"/>
              </a:spcAft>
              <a:buFont typeface="Arial" pitchFamily="34" charset="0"/>
              <a:buChar char="•"/>
              <a:defRPr/>
            </a:pPr>
            <a:r>
              <a:rPr lang="en-US" sz="2400" dirty="0" smtClean="0">
                <a:ea typeface="ＭＳ Ｐゴシック" pitchFamily="34" charset="-128"/>
              </a:rPr>
              <a:t>“Is one of the fairest portions of the globe to remain in a state of nature, the haunt of a few wretched savages, when it seems destined by the Creator to give support to a large population and to be the seat of civilization?”</a:t>
            </a:r>
          </a:p>
          <a:p>
            <a:pPr fontAlgn="auto">
              <a:spcAft>
                <a:spcPts val="0"/>
              </a:spcAft>
              <a:buFont typeface="Arial" pitchFamily="34" charset="0"/>
              <a:buNone/>
              <a:defRPr/>
            </a:pPr>
            <a:r>
              <a:rPr lang="en-US" sz="2400" dirty="0" smtClean="0">
                <a:ea typeface="ＭＳ Ｐゴシック" pitchFamily="34" charset="-128"/>
              </a:rPr>
              <a:t>						- William Henry Harrison</a:t>
            </a:r>
          </a:p>
        </p:txBody>
      </p:sp>
      <p:pic>
        <p:nvPicPr>
          <p:cNvPr id="3" name="Content Placeholder 3" descr="Tecumseh.jpg"/>
          <p:cNvPicPr>
            <a:picLocks noChangeAspect="1"/>
          </p:cNvPicPr>
          <p:nvPr/>
        </p:nvPicPr>
        <p:blipFill>
          <a:blip r:embed="rId2" cstate="print"/>
          <a:srcRect/>
          <a:stretch>
            <a:fillRect/>
          </a:stretch>
        </p:blipFill>
        <p:spPr>
          <a:xfrm>
            <a:off x="0" y="331107"/>
            <a:ext cx="1752600" cy="2326369"/>
          </a:xfrm>
          <a:prstGeom prst="rect">
            <a:avLst/>
          </a:prstGeom>
        </p:spPr>
      </p:pic>
      <p:pic>
        <p:nvPicPr>
          <p:cNvPr id="4" name="Picture 4" descr="William_H__Harrison.jpg"/>
          <p:cNvPicPr>
            <a:picLocks noChangeAspect="1"/>
          </p:cNvPicPr>
          <p:nvPr/>
        </p:nvPicPr>
        <p:blipFill>
          <a:blip r:embed="rId3" cstate="print"/>
          <a:srcRect/>
          <a:stretch>
            <a:fillRect/>
          </a:stretch>
        </p:blipFill>
        <p:spPr bwMode="auto">
          <a:xfrm>
            <a:off x="3124200" y="4293557"/>
            <a:ext cx="1981200" cy="2412043"/>
          </a:xfrm>
          <a:prstGeom prst="rect">
            <a:avLst/>
          </a:prstGeom>
          <a:noFill/>
          <a:ln w="9525">
            <a:noFill/>
            <a:miter lim="800000"/>
            <a:headEnd/>
            <a:tailEnd/>
          </a:ln>
        </p:spPr>
      </p:pic>
      <p:sp>
        <p:nvSpPr>
          <p:cNvPr id="5" name="TextBox 4"/>
          <p:cNvSpPr txBox="1"/>
          <p:nvPr/>
        </p:nvSpPr>
        <p:spPr>
          <a:xfrm>
            <a:off x="0" y="2667000"/>
            <a:ext cx="1905000" cy="215444"/>
          </a:xfrm>
          <a:prstGeom prst="rect">
            <a:avLst/>
          </a:prstGeom>
          <a:noFill/>
        </p:spPr>
        <p:txBody>
          <a:bodyPr wrap="square" rtlCol="0">
            <a:spAutoFit/>
          </a:bodyPr>
          <a:lstStyle/>
          <a:p>
            <a:r>
              <a:rPr lang="en-US" sz="800" dirty="0" smtClean="0"/>
              <a:t>http://en.wikipedia.org/wiki/Tecumseh</a:t>
            </a:r>
            <a:endParaRPr lang="en-US" sz="800" dirty="0"/>
          </a:p>
        </p:txBody>
      </p:sp>
      <p:sp>
        <p:nvSpPr>
          <p:cNvPr id="7" name="TextBox 6"/>
          <p:cNvSpPr txBox="1"/>
          <p:nvPr/>
        </p:nvSpPr>
        <p:spPr>
          <a:xfrm>
            <a:off x="5181600" y="6477000"/>
            <a:ext cx="2635658" cy="215444"/>
          </a:xfrm>
          <a:prstGeom prst="rect">
            <a:avLst/>
          </a:prstGeom>
          <a:noFill/>
        </p:spPr>
        <p:txBody>
          <a:bodyPr wrap="none" rtlCol="0">
            <a:spAutoFit/>
          </a:bodyPr>
          <a:lstStyle/>
          <a:p>
            <a:r>
              <a:rPr lang="en-US" sz="800" dirty="0" smtClean="0"/>
              <a:t>http://dstribling.wordpress.com/category/w-h-harrison/</a:t>
            </a:r>
            <a:endParaRPr lang="en-US" sz="800" dirty="0"/>
          </a:p>
        </p:txBody>
      </p:sp>
    </p:spTree>
    <p:extLst>
      <p:ext uri="{BB962C8B-B14F-4D97-AF65-F5344CB8AC3E}">
        <p14:creationId xmlns:p14="http://schemas.microsoft.com/office/powerpoint/2010/main" xmlns="" val="42561975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295400" y="533400"/>
            <a:ext cx="7391400" cy="685800"/>
          </a:xfrm>
        </p:spPr>
        <p:txBody>
          <a:bodyPr>
            <a:normAutofit/>
          </a:bodyPr>
          <a:lstStyle/>
          <a:p>
            <a:r>
              <a:rPr lang="en-US" sz="3600" dirty="0" smtClean="0">
                <a:ea typeface="ＭＳ Ｐゴシック" pitchFamily="34" charset="-128"/>
              </a:rPr>
              <a:t>The Battle of Tippecanoe</a:t>
            </a:r>
          </a:p>
        </p:txBody>
      </p:sp>
      <p:pic>
        <p:nvPicPr>
          <p:cNvPr id="24579" name="Content Placeholder 3" descr="Tecumseh.jpg"/>
          <p:cNvPicPr>
            <a:picLocks noGrp="1" noChangeAspect="1"/>
          </p:cNvPicPr>
          <p:nvPr>
            <p:ph idx="1"/>
          </p:nvPr>
        </p:nvPicPr>
        <p:blipFill>
          <a:blip r:embed="rId2" cstate="print"/>
          <a:srcRect/>
          <a:stretch>
            <a:fillRect/>
          </a:stretch>
        </p:blipFill>
        <p:spPr>
          <a:xfrm>
            <a:off x="685800" y="1371600"/>
            <a:ext cx="1262938" cy="1676400"/>
          </a:xfrm>
        </p:spPr>
      </p:pic>
      <p:pic>
        <p:nvPicPr>
          <p:cNvPr id="24580" name="Picture 4" descr="William_H__Harrison.jpg"/>
          <p:cNvPicPr>
            <a:picLocks noChangeAspect="1"/>
          </p:cNvPicPr>
          <p:nvPr/>
        </p:nvPicPr>
        <p:blipFill>
          <a:blip r:embed="rId3" cstate="print"/>
          <a:srcRect/>
          <a:stretch>
            <a:fillRect/>
          </a:stretch>
        </p:blipFill>
        <p:spPr bwMode="auto">
          <a:xfrm>
            <a:off x="7239000" y="1371600"/>
            <a:ext cx="1502137" cy="1828800"/>
          </a:xfrm>
          <a:prstGeom prst="rect">
            <a:avLst/>
          </a:prstGeom>
          <a:noFill/>
          <a:ln w="9525">
            <a:noFill/>
            <a:miter lim="800000"/>
            <a:headEnd/>
            <a:tailEnd/>
          </a:ln>
        </p:spPr>
      </p:pic>
      <p:sp>
        <p:nvSpPr>
          <p:cNvPr id="24581" name="TextBox 5"/>
          <p:cNvSpPr txBox="1">
            <a:spLocks noChangeArrowheads="1"/>
          </p:cNvSpPr>
          <p:nvPr/>
        </p:nvSpPr>
        <p:spPr bwMode="auto">
          <a:xfrm>
            <a:off x="2819400" y="1295400"/>
            <a:ext cx="3581400" cy="708025"/>
          </a:xfrm>
          <a:prstGeom prst="rect">
            <a:avLst/>
          </a:prstGeom>
          <a:noFill/>
          <a:ln w="9525">
            <a:noFill/>
            <a:miter lim="800000"/>
            <a:headEnd/>
            <a:tailEnd/>
          </a:ln>
        </p:spPr>
        <p:txBody>
          <a:bodyPr>
            <a:spAutoFit/>
          </a:bodyPr>
          <a:lstStyle/>
          <a:p>
            <a:r>
              <a:rPr lang="en-US" sz="2000" dirty="0">
                <a:latin typeface="Calibri" pitchFamily="34" charset="0"/>
              </a:rPr>
              <a:t>1808 – Prophetstown built on Tippecanoe Creek in Indiana</a:t>
            </a:r>
          </a:p>
        </p:txBody>
      </p:sp>
      <p:sp>
        <p:nvSpPr>
          <p:cNvPr id="24582" name="TextBox 6"/>
          <p:cNvSpPr txBox="1">
            <a:spLocks noChangeArrowheads="1"/>
          </p:cNvSpPr>
          <p:nvPr/>
        </p:nvSpPr>
        <p:spPr bwMode="auto">
          <a:xfrm>
            <a:off x="2819400" y="2133600"/>
            <a:ext cx="3733800" cy="1323975"/>
          </a:xfrm>
          <a:prstGeom prst="rect">
            <a:avLst/>
          </a:prstGeom>
          <a:noFill/>
          <a:ln w="9525">
            <a:noFill/>
            <a:miter lim="800000"/>
            <a:headEnd/>
            <a:tailEnd/>
          </a:ln>
        </p:spPr>
        <p:txBody>
          <a:bodyPr>
            <a:spAutoFit/>
          </a:bodyPr>
          <a:lstStyle/>
          <a:p>
            <a:r>
              <a:rPr lang="en-US" sz="2000" dirty="0">
                <a:latin typeface="Calibri" pitchFamily="34" charset="0"/>
              </a:rPr>
              <a:t>1809 – </a:t>
            </a:r>
            <a:r>
              <a:rPr lang="en-US" sz="2000" dirty="0" smtClean="0">
                <a:latin typeface="Calibri" pitchFamily="34" charset="0"/>
              </a:rPr>
              <a:t>Harrison </a:t>
            </a:r>
            <a:r>
              <a:rPr lang="en-US" sz="2000" dirty="0">
                <a:latin typeface="Calibri" pitchFamily="34" charset="0"/>
              </a:rPr>
              <a:t>gets Shawnee to sign the </a:t>
            </a:r>
            <a:r>
              <a:rPr lang="en-US" sz="2000" b="1" dirty="0">
                <a:latin typeface="Calibri" pitchFamily="34" charset="0"/>
              </a:rPr>
              <a:t>Treaty of Fort Wayne</a:t>
            </a:r>
            <a:r>
              <a:rPr lang="en-US" sz="2000" dirty="0">
                <a:latin typeface="Calibri" pitchFamily="34" charset="0"/>
              </a:rPr>
              <a:t>, ceding 3 million acres, so Tecumseh sought British allies</a:t>
            </a:r>
          </a:p>
        </p:txBody>
      </p:sp>
      <p:sp>
        <p:nvSpPr>
          <p:cNvPr id="24583" name="TextBox 7"/>
          <p:cNvSpPr txBox="1">
            <a:spLocks noChangeArrowheads="1"/>
          </p:cNvSpPr>
          <p:nvPr/>
        </p:nvSpPr>
        <p:spPr bwMode="auto">
          <a:xfrm>
            <a:off x="2590800" y="3657600"/>
            <a:ext cx="6553200" cy="1323439"/>
          </a:xfrm>
          <a:prstGeom prst="rect">
            <a:avLst/>
          </a:prstGeom>
          <a:noFill/>
          <a:ln w="9525">
            <a:noFill/>
            <a:miter lim="800000"/>
            <a:headEnd/>
            <a:tailEnd/>
          </a:ln>
        </p:spPr>
        <p:txBody>
          <a:bodyPr wrap="square">
            <a:spAutoFit/>
          </a:bodyPr>
          <a:lstStyle/>
          <a:p>
            <a:r>
              <a:rPr lang="en-US" sz="2000" dirty="0">
                <a:latin typeface="Calibri" pitchFamily="34" charset="0"/>
              </a:rPr>
              <a:t>1811 – </a:t>
            </a:r>
            <a:r>
              <a:rPr lang="en-US" sz="2000" b="1" dirty="0">
                <a:latin typeface="Calibri" pitchFamily="34" charset="0"/>
              </a:rPr>
              <a:t>Battle of Tippecanoe </a:t>
            </a:r>
            <a:r>
              <a:rPr lang="en-US" sz="2000" dirty="0">
                <a:latin typeface="Calibri" pitchFamily="34" charset="0"/>
              </a:rPr>
              <a:t>-  </a:t>
            </a:r>
            <a:r>
              <a:rPr lang="en-US" sz="2000" dirty="0" smtClean="0">
                <a:latin typeface="Calibri" pitchFamily="34" charset="0"/>
              </a:rPr>
              <a:t>While Tecumseh was away, </a:t>
            </a:r>
            <a:r>
              <a:rPr lang="en-US" sz="2000" dirty="0" err="1" smtClean="0">
                <a:latin typeface="Calibri" pitchFamily="34" charset="0"/>
              </a:rPr>
              <a:t>Tenskwatawa</a:t>
            </a:r>
            <a:r>
              <a:rPr lang="en-US" sz="2000" dirty="0" smtClean="0">
                <a:latin typeface="Calibri" pitchFamily="34" charset="0"/>
              </a:rPr>
              <a:t> ordered </a:t>
            </a:r>
            <a:r>
              <a:rPr lang="en-US" sz="2000" dirty="0">
                <a:latin typeface="Calibri" pitchFamily="34" charset="0"/>
              </a:rPr>
              <a:t>attack, but Harrison </a:t>
            </a:r>
            <a:r>
              <a:rPr lang="en-US" sz="2000" dirty="0" smtClean="0">
                <a:latin typeface="Calibri" pitchFamily="34" charset="0"/>
              </a:rPr>
              <a:t>(with 300 more men) won and then burned </a:t>
            </a:r>
            <a:r>
              <a:rPr lang="en-US" sz="2000" dirty="0">
                <a:latin typeface="Calibri" pitchFamily="34" charset="0"/>
              </a:rPr>
              <a:t>Prophetstown, marking unofficial start of War of 1812 </a:t>
            </a:r>
          </a:p>
        </p:txBody>
      </p:sp>
      <p:sp>
        <p:nvSpPr>
          <p:cNvPr id="24585" name="TextBox 9"/>
          <p:cNvSpPr txBox="1">
            <a:spLocks noChangeArrowheads="1"/>
          </p:cNvSpPr>
          <p:nvPr/>
        </p:nvSpPr>
        <p:spPr bwMode="auto">
          <a:xfrm>
            <a:off x="228600" y="3124200"/>
            <a:ext cx="2667000" cy="646331"/>
          </a:xfrm>
          <a:prstGeom prst="rect">
            <a:avLst/>
          </a:prstGeom>
          <a:noFill/>
          <a:ln w="9525">
            <a:noFill/>
            <a:miter lim="800000"/>
            <a:headEnd/>
            <a:tailEnd/>
          </a:ln>
        </p:spPr>
        <p:txBody>
          <a:bodyPr wrap="square">
            <a:spAutoFit/>
          </a:bodyPr>
          <a:lstStyle/>
          <a:p>
            <a:r>
              <a:rPr lang="en-US" dirty="0">
                <a:latin typeface="Calibri" pitchFamily="34" charset="0"/>
              </a:rPr>
              <a:t>“one of those uncommon geniuses”</a:t>
            </a:r>
          </a:p>
        </p:txBody>
      </p:sp>
      <p:sp>
        <p:nvSpPr>
          <p:cNvPr id="24586" name="TextBox 10"/>
          <p:cNvSpPr txBox="1">
            <a:spLocks noChangeArrowheads="1"/>
          </p:cNvSpPr>
          <p:nvPr/>
        </p:nvSpPr>
        <p:spPr bwMode="auto">
          <a:xfrm>
            <a:off x="7162800" y="3276600"/>
            <a:ext cx="1539875" cy="369888"/>
          </a:xfrm>
          <a:prstGeom prst="rect">
            <a:avLst/>
          </a:prstGeom>
          <a:noFill/>
          <a:ln w="9525">
            <a:noFill/>
            <a:miter lim="800000"/>
            <a:headEnd/>
            <a:tailEnd/>
          </a:ln>
        </p:spPr>
        <p:txBody>
          <a:bodyPr wrap="none">
            <a:spAutoFit/>
          </a:bodyPr>
          <a:lstStyle/>
          <a:p>
            <a:r>
              <a:rPr lang="en-US" dirty="0">
                <a:latin typeface="Calibri" pitchFamily="34" charset="0"/>
              </a:rPr>
              <a:t>“Tippecanoe”</a:t>
            </a:r>
          </a:p>
        </p:txBody>
      </p:sp>
      <p:pic>
        <p:nvPicPr>
          <p:cNvPr id="24587" name="Picture 11" descr="Tenskwatawa.jpg"/>
          <p:cNvPicPr>
            <a:picLocks noChangeAspect="1"/>
          </p:cNvPicPr>
          <p:nvPr/>
        </p:nvPicPr>
        <p:blipFill>
          <a:blip r:embed="rId4" cstate="print"/>
          <a:srcRect/>
          <a:stretch>
            <a:fillRect/>
          </a:stretch>
        </p:blipFill>
        <p:spPr bwMode="auto">
          <a:xfrm>
            <a:off x="914400" y="4029755"/>
            <a:ext cx="1353478" cy="2108767"/>
          </a:xfrm>
          <a:prstGeom prst="rect">
            <a:avLst/>
          </a:prstGeom>
          <a:noFill/>
          <a:ln w="9525">
            <a:noFill/>
            <a:miter lim="800000"/>
            <a:headEnd/>
            <a:tailEnd/>
          </a:ln>
        </p:spPr>
      </p:pic>
      <p:sp>
        <p:nvSpPr>
          <p:cNvPr id="15" name="TextBox 14"/>
          <p:cNvSpPr txBox="1"/>
          <p:nvPr/>
        </p:nvSpPr>
        <p:spPr>
          <a:xfrm>
            <a:off x="609600" y="6248400"/>
            <a:ext cx="5957721" cy="369332"/>
          </a:xfrm>
          <a:prstGeom prst="rect">
            <a:avLst/>
          </a:prstGeom>
          <a:noFill/>
        </p:spPr>
        <p:txBody>
          <a:bodyPr wrap="none" rtlCol="0">
            <a:spAutoFit/>
          </a:bodyPr>
          <a:lstStyle/>
          <a:p>
            <a:r>
              <a:rPr lang="en-US" dirty="0" smtClean="0"/>
              <a:t>The Prophet claimed that his magic would protect the Indians</a:t>
            </a:r>
            <a:endParaRPr lang="en-US" dirty="0"/>
          </a:p>
        </p:txBody>
      </p:sp>
      <p:sp>
        <p:nvSpPr>
          <p:cNvPr id="16" name="TextBox 15"/>
          <p:cNvSpPr txBox="1"/>
          <p:nvPr/>
        </p:nvSpPr>
        <p:spPr>
          <a:xfrm>
            <a:off x="2667000" y="5105400"/>
            <a:ext cx="6172200" cy="1015663"/>
          </a:xfrm>
          <a:prstGeom prst="rect">
            <a:avLst/>
          </a:prstGeom>
          <a:solidFill>
            <a:schemeClr val="accent1">
              <a:lumMod val="60000"/>
              <a:lumOff val="40000"/>
            </a:schemeClr>
          </a:solidFill>
        </p:spPr>
        <p:txBody>
          <a:bodyPr wrap="square" rtlCol="0">
            <a:spAutoFit/>
          </a:bodyPr>
          <a:lstStyle/>
          <a:p>
            <a:r>
              <a:rPr lang="en-US" sz="2000" dirty="0" smtClean="0"/>
              <a:t>Battle made Harrison a national hero, and launched his political career, that 29 years later, would land him in the White House</a:t>
            </a:r>
            <a:endParaRPr lang="en-US" sz="2000" dirty="0"/>
          </a:p>
        </p:txBody>
      </p:sp>
      <p:sp>
        <p:nvSpPr>
          <p:cNvPr id="13" name="TextBox 12"/>
          <p:cNvSpPr txBox="1"/>
          <p:nvPr/>
        </p:nvSpPr>
        <p:spPr>
          <a:xfrm>
            <a:off x="6705600" y="1143000"/>
            <a:ext cx="2635658" cy="215444"/>
          </a:xfrm>
          <a:prstGeom prst="rect">
            <a:avLst/>
          </a:prstGeom>
          <a:noFill/>
        </p:spPr>
        <p:txBody>
          <a:bodyPr wrap="none" rtlCol="0">
            <a:spAutoFit/>
          </a:bodyPr>
          <a:lstStyle/>
          <a:p>
            <a:r>
              <a:rPr lang="en-US" sz="800" dirty="0" smtClean="0"/>
              <a:t>http://dstribling.wordpress.com/category/w-h-harrison/</a:t>
            </a:r>
            <a:endParaRPr lang="en-US" sz="800" dirty="0"/>
          </a:p>
        </p:txBody>
      </p:sp>
      <p:sp>
        <p:nvSpPr>
          <p:cNvPr id="14" name="TextBox 13"/>
          <p:cNvSpPr txBox="1"/>
          <p:nvPr/>
        </p:nvSpPr>
        <p:spPr>
          <a:xfrm>
            <a:off x="152400" y="1143000"/>
            <a:ext cx="1905000" cy="215444"/>
          </a:xfrm>
          <a:prstGeom prst="rect">
            <a:avLst/>
          </a:prstGeom>
          <a:noFill/>
        </p:spPr>
        <p:txBody>
          <a:bodyPr wrap="square" rtlCol="0">
            <a:spAutoFit/>
          </a:bodyPr>
          <a:lstStyle/>
          <a:p>
            <a:r>
              <a:rPr lang="en-US" sz="800" dirty="0" smtClean="0"/>
              <a:t>http://en.wikipedia.org/wiki/Tecumseh</a:t>
            </a:r>
            <a:endParaRPr lang="en-US" sz="800" dirty="0"/>
          </a:p>
        </p:txBody>
      </p:sp>
      <p:sp>
        <p:nvSpPr>
          <p:cNvPr id="17" name="TextBox 16"/>
          <p:cNvSpPr txBox="1"/>
          <p:nvPr/>
        </p:nvSpPr>
        <p:spPr>
          <a:xfrm>
            <a:off x="0" y="6096000"/>
            <a:ext cx="2840842" cy="215444"/>
          </a:xfrm>
          <a:prstGeom prst="rect">
            <a:avLst/>
          </a:prstGeom>
          <a:noFill/>
        </p:spPr>
        <p:txBody>
          <a:bodyPr wrap="none" rtlCol="0">
            <a:spAutoFit/>
          </a:bodyPr>
          <a:lstStyle/>
          <a:p>
            <a:r>
              <a:rPr lang="en-US" sz="800" dirty="0" smtClean="0"/>
              <a:t>http://www.er.uqam.ca/nobel/r14310/Sulte/Tecumseh.html</a:t>
            </a:r>
            <a:endParaRPr lang="en-US" sz="800" dirty="0"/>
          </a:p>
        </p:txBody>
      </p:sp>
    </p:spTree>
    <p:extLst>
      <p:ext uri="{BB962C8B-B14F-4D97-AF65-F5344CB8AC3E}">
        <p14:creationId xmlns:p14="http://schemas.microsoft.com/office/powerpoint/2010/main" xmlns="" val="23078423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of 1812 Begins</a:t>
            </a:r>
            <a:endParaRPr lang="en-US" dirty="0"/>
          </a:p>
        </p:txBody>
      </p:sp>
      <p:sp>
        <p:nvSpPr>
          <p:cNvPr id="3" name="Content Placeholder 2"/>
          <p:cNvSpPr>
            <a:spLocks noGrp="1"/>
          </p:cNvSpPr>
          <p:nvPr>
            <p:ph idx="1"/>
          </p:nvPr>
        </p:nvSpPr>
        <p:spPr>
          <a:xfrm>
            <a:off x="381000" y="1295400"/>
            <a:ext cx="8229600" cy="4525963"/>
          </a:xfrm>
        </p:spPr>
        <p:txBody>
          <a:bodyPr>
            <a:normAutofit fontScale="92500"/>
          </a:bodyPr>
          <a:lstStyle/>
          <a:p>
            <a:r>
              <a:rPr lang="en-US" dirty="0" smtClean="0"/>
              <a:t>June 18, 1812 – America declares war on Britain -  </a:t>
            </a:r>
            <a:r>
              <a:rPr lang="en-US" b="1" dirty="0" err="1" smtClean="0"/>
              <a:t>Impressment</a:t>
            </a:r>
            <a:r>
              <a:rPr lang="en-US" b="1" dirty="0" smtClean="0"/>
              <a:t> of American sailors</a:t>
            </a:r>
            <a:r>
              <a:rPr lang="en-US" dirty="0" smtClean="0"/>
              <a:t>, and British arming of the Indians that blocked westward expansion were the main reasons.</a:t>
            </a:r>
          </a:p>
          <a:p>
            <a:r>
              <a:rPr lang="en-US" dirty="0" smtClean="0"/>
              <a:t>Sometimes called the “</a:t>
            </a:r>
            <a:r>
              <a:rPr lang="en-US" b="1" dirty="0" smtClean="0"/>
              <a:t>Second War of Independence</a:t>
            </a:r>
            <a:r>
              <a:rPr lang="en-US" dirty="0" smtClean="0"/>
              <a:t>,” but Britain was fighting Napoleon and France at the time, so America was never threatened.</a:t>
            </a:r>
          </a:p>
          <a:p>
            <a:r>
              <a:rPr lang="en-US" dirty="0" smtClean="0"/>
              <a:t>Several battles fought in Michigan</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an.jpg"/>
          <p:cNvPicPr>
            <a:picLocks noChangeAspect="1"/>
          </p:cNvPicPr>
          <p:nvPr/>
        </p:nvPicPr>
        <p:blipFill>
          <a:blip r:embed="rId2" cstate="print"/>
          <a:stretch>
            <a:fillRect/>
          </a:stretch>
        </p:blipFill>
        <p:spPr>
          <a:xfrm>
            <a:off x="914400" y="152400"/>
            <a:ext cx="7315200" cy="6543127"/>
          </a:xfrm>
          <a:prstGeom prst="rect">
            <a:avLst/>
          </a:prstGeom>
        </p:spPr>
      </p:pic>
      <p:sp>
        <p:nvSpPr>
          <p:cNvPr id="3" name="TextBox 2"/>
          <p:cNvSpPr txBox="1"/>
          <p:nvPr/>
        </p:nvSpPr>
        <p:spPr>
          <a:xfrm>
            <a:off x="838200" y="6642556"/>
            <a:ext cx="7162800" cy="215444"/>
          </a:xfrm>
          <a:prstGeom prst="rect">
            <a:avLst/>
          </a:prstGeom>
          <a:noFill/>
        </p:spPr>
        <p:txBody>
          <a:bodyPr wrap="square" rtlCol="0">
            <a:spAutoFit/>
          </a:bodyPr>
          <a:lstStyle/>
          <a:p>
            <a:r>
              <a:rPr lang="en-US" sz="800" dirty="0" smtClean="0"/>
              <a:t>Bruce Rubenstein and Lawrence </a:t>
            </a:r>
            <a:r>
              <a:rPr lang="en-US" sz="800" dirty="0" err="1" smtClean="0"/>
              <a:t>Ziewacz</a:t>
            </a:r>
            <a:r>
              <a:rPr lang="en-US" sz="800" dirty="0" smtClean="0"/>
              <a:t>, Michigan: A History of the </a:t>
            </a:r>
            <a:r>
              <a:rPr lang="en-US" sz="800" dirty="0" err="1" smtClean="0"/>
              <a:t>the</a:t>
            </a:r>
            <a:r>
              <a:rPr lang="en-US" sz="800" dirty="0" smtClean="0"/>
              <a:t> Great Lakes State, 4</a:t>
            </a:r>
            <a:r>
              <a:rPr lang="en-US" sz="800" baseline="30000" dirty="0" smtClean="0"/>
              <a:t>th</a:t>
            </a:r>
            <a:r>
              <a:rPr lang="en-US" sz="800" dirty="0" smtClean="0"/>
              <a:t> Ed. (Wheeling, IL: Harlan Davidson, Inc, 2008), 60.</a:t>
            </a:r>
            <a:endParaRPr lang="en-US" sz="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806" y="76200"/>
            <a:ext cx="8229600" cy="1143000"/>
          </a:xfrm>
        </p:spPr>
        <p:txBody>
          <a:bodyPr/>
          <a:lstStyle/>
          <a:p>
            <a:r>
              <a:rPr lang="en-US" dirty="0" smtClean="0"/>
              <a:t>Michigan enters the war</a:t>
            </a:r>
            <a:endParaRPr lang="en-US" dirty="0"/>
          </a:p>
        </p:txBody>
      </p:sp>
      <p:sp>
        <p:nvSpPr>
          <p:cNvPr id="3" name="Content Placeholder 2"/>
          <p:cNvSpPr>
            <a:spLocks noGrp="1"/>
          </p:cNvSpPr>
          <p:nvPr>
            <p:ph idx="1"/>
          </p:nvPr>
        </p:nvSpPr>
        <p:spPr>
          <a:xfrm>
            <a:off x="152400" y="1112412"/>
            <a:ext cx="7086600" cy="4297788"/>
          </a:xfrm>
        </p:spPr>
        <p:txBody>
          <a:bodyPr>
            <a:normAutofit fontScale="70000" lnSpcReduction="20000"/>
          </a:bodyPr>
          <a:lstStyle/>
          <a:p>
            <a:r>
              <a:rPr lang="en-US" dirty="0" smtClean="0"/>
              <a:t>After war started, Gov. Hull urged Pres. Madison to build more warships for the Great Lakes, but Madison was focused on invasion of Canada</a:t>
            </a:r>
          </a:p>
          <a:p>
            <a:r>
              <a:rPr lang="en-US" dirty="0" smtClean="0"/>
              <a:t>Gov. Hull was appointed the commander of the North Western Army. He didn’t know war was declared until July 2, because the </a:t>
            </a:r>
            <a:r>
              <a:rPr lang="en-US" b="1" dirty="0" smtClean="0"/>
              <a:t>War Department sent notice to him via regular mail</a:t>
            </a:r>
            <a:r>
              <a:rPr lang="en-US" dirty="0" smtClean="0"/>
              <a:t>.</a:t>
            </a:r>
          </a:p>
          <a:p>
            <a:r>
              <a:rPr lang="en-US" dirty="0" smtClean="0"/>
              <a:t>The British captured an American ship carrying Hull’s papers, so they knew Ft. Detroit had many more  soldiers than Ft. </a:t>
            </a:r>
            <a:r>
              <a:rPr lang="en-US" dirty="0" err="1" smtClean="0"/>
              <a:t>Amherstburg</a:t>
            </a:r>
            <a:r>
              <a:rPr lang="en-US" dirty="0" smtClean="0"/>
              <a:t> had.  </a:t>
            </a:r>
            <a:r>
              <a:rPr lang="en-US" b="1" dirty="0" smtClean="0"/>
              <a:t>The British learned Hull was very afraid of an Indian attack</a:t>
            </a:r>
            <a:r>
              <a:rPr lang="en-US" dirty="0" smtClean="0"/>
              <a:t>.</a:t>
            </a:r>
            <a:endParaRPr lang="en-US" b="1" dirty="0" smtClean="0"/>
          </a:p>
          <a:p>
            <a:r>
              <a:rPr lang="en-US" dirty="0" smtClean="0"/>
              <a:t>July 6 – Col. Lewis Cass visits Fort </a:t>
            </a:r>
            <a:r>
              <a:rPr lang="en-US" dirty="0" err="1" smtClean="0"/>
              <a:t>Amherstburg</a:t>
            </a:r>
            <a:r>
              <a:rPr lang="en-US" dirty="0" smtClean="0"/>
              <a:t> under a flag of truce, and later tells Hull that the fort was vulnerable.</a:t>
            </a:r>
          </a:p>
        </p:txBody>
      </p:sp>
      <p:pic>
        <p:nvPicPr>
          <p:cNvPr id="4" name="Picture 3" descr="Hull.jpg"/>
          <p:cNvPicPr>
            <a:picLocks noChangeAspect="1"/>
          </p:cNvPicPr>
          <p:nvPr/>
        </p:nvPicPr>
        <p:blipFill>
          <a:blip r:embed="rId2" cstate="print"/>
          <a:stretch>
            <a:fillRect/>
          </a:stretch>
        </p:blipFill>
        <p:spPr>
          <a:xfrm>
            <a:off x="7315200" y="304800"/>
            <a:ext cx="1676400" cy="2228850"/>
          </a:xfrm>
          <a:prstGeom prst="rect">
            <a:avLst/>
          </a:prstGeom>
        </p:spPr>
      </p:pic>
      <p:sp>
        <p:nvSpPr>
          <p:cNvPr id="6" name="TextBox 5"/>
          <p:cNvSpPr txBox="1"/>
          <p:nvPr/>
        </p:nvSpPr>
        <p:spPr>
          <a:xfrm>
            <a:off x="7848600" y="2590800"/>
            <a:ext cx="598241" cy="400110"/>
          </a:xfrm>
          <a:prstGeom prst="rect">
            <a:avLst/>
          </a:prstGeom>
          <a:noFill/>
        </p:spPr>
        <p:txBody>
          <a:bodyPr wrap="none" rtlCol="0">
            <a:spAutoFit/>
          </a:bodyPr>
          <a:lstStyle/>
          <a:p>
            <a:r>
              <a:rPr lang="en-US" sz="2000" dirty="0" smtClean="0"/>
              <a:t>Hull</a:t>
            </a:r>
            <a:endParaRPr lang="en-US" sz="2000" dirty="0"/>
          </a:p>
        </p:txBody>
      </p:sp>
      <p:sp>
        <p:nvSpPr>
          <p:cNvPr id="7" name="TextBox 6"/>
          <p:cNvSpPr txBox="1"/>
          <p:nvPr/>
        </p:nvSpPr>
        <p:spPr>
          <a:xfrm>
            <a:off x="7467600" y="5257800"/>
            <a:ext cx="1170962" cy="369332"/>
          </a:xfrm>
          <a:prstGeom prst="rect">
            <a:avLst/>
          </a:prstGeom>
          <a:noFill/>
        </p:spPr>
        <p:txBody>
          <a:bodyPr wrap="none" rtlCol="0">
            <a:spAutoFit/>
          </a:bodyPr>
          <a:lstStyle/>
          <a:p>
            <a:r>
              <a:rPr lang="en-US" dirty="0" smtClean="0"/>
              <a:t>Lewis Cass</a:t>
            </a:r>
            <a:endParaRPr lang="en-US" dirty="0"/>
          </a:p>
        </p:txBody>
      </p:sp>
      <p:sp>
        <p:nvSpPr>
          <p:cNvPr id="9" name="TextBox 8"/>
          <p:cNvSpPr txBox="1"/>
          <p:nvPr/>
        </p:nvSpPr>
        <p:spPr>
          <a:xfrm>
            <a:off x="1371600" y="5715000"/>
            <a:ext cx="2203786" cy="646331"/>
          </a:xfrm>
          <a:prstGeom prst="rect">
            <a:avLst/>
          </a:prstGeom>
          <a:noFill/>
        </p:spPr>
        <p:txBody>
          <a:bodyPr wrap="square" rtlCol="0">
            <a:spAutoFit/>
          </a:bodyPr>
          <a:lstStyle/>
          <a:p>
            <a:r>
              <a:rPr lang="en-US" dirty="0" smtClean="0"/>
              <a:t>Fort </a:t>
            </a:r>
            <a:r>
              <a:rPr lang="en-US" dirty="0" err="1" smtClean="0"/>
              <a:t>Amherstburg</a:t>
            </a:r>
            <a:r>
              <a:rPr lang="en-US" dirty="0" smtClean="0"/>
              <a:t> (now Ft. Malden)</a:t>
            </a:r>
            <a:endParaRPr lang="en-US" dirty="0"/>
          </a:p>
        </p:txBody>
      </p:sp>
      <p:sp>
        <p:nvSpPr>
          <p:cNvPr id="10" name="TextBox 9"/>
          <p:cNvSpPr txBox="1"/>
          <p:nvPr/>
        </p:nvSpPr>
        <p:spPr>
          <a:xfrm>
            <a:off x="7163971" y="2514600"/>
            <a:ext cx="1980029" cy="215444"/>
          </a:xfrm>
          <a:prstGeom prst="rect">
            <a:avLst/>
          </a:prstGeom>
          <a:noFill/>
        </p:spPr>
        <p:txBody>
          <a:bodyPr wrap="none" rtlCol="0">
            <a:spAutoFit/>
          </a:bodyPr>
          <a:lstStyle/>
          <a:p>
            <a:r>
              <a:rPr lang="en-US" sz="800" dirty="0" smtClean="0"/>
              <a:t>http://en.wikipedia.org/wiki/William_Hull</a:t>
            </a:r>
            <a:endParaRPr lang="en-US" sz="800" dirty="0"/>
          </a:p>
        </p:txBody>
      </p:sp>
      <p:pic>
        <p:nvPicPr>
          <p:cNvPr id="12" name="Picture 11" descr="bilde.jpg"/>
          <p:cNvPicPr>
            <a:picLocks noChangeAspect="1"/>
          </p:cNvPicPr>
          <p:nvPr/>
        </p:nvPicPr>
        <p:blipFill>
          <a:blip r:embed="rId3" cstate="print"/>
          <a:stretch>
            <a:fillRect/>
          </a:stretch>
        </p:blipFill>
        <p:spPr>
          <a:xfrm>
            <a:off x="7391400" y="3124200"/>
            <a:ext cx="1381125" cy="2124075"/>
          </a:xfrm>
          <a:prstGeom prst="rect">
            <a:avLst/>
          </a:prstGeom>
        </p:spPr>
      </p:pic>
      <p:sp>
        <p:nvSpPr>
          <p:cNvPr id="14" name="TextBox 13"/>
          <p:cNvSpPr txBox="1"/>
          <p:nvPr/>
        </p:nvSpPr>
        <p:spPr>
          <a:xfrm>
            <a:off x="6631774" y="5562600"/>
            <a:ext cx="2512226" cy="215444"/>
          </a:xfrm>
          <a:prstGeom prst="rect">
            <a:avLst/>
          </a:prstGeom>
          <a:noFill/>
        </p:spPr>
        <p:txBody>
          <a:bodyPr wrap="none" rtlCol="0">
            <a:spAutoFit/>
          </a:bodyPr>
          <a:lstStyle/>
          <a:p>
            <a:r>
              <a:rPr lang="en-US" sz="800" dirty="0" smtClean="0"/>
              <a:t>http://blueandgraytrail.com/event/Election_of_1848</a:t>
            </a:r>
            <a:endParaRPr lang="en-US" sz="800" dirty="0"/>
          </a:p>
        </p:txBody>
      </p:sp>
      <p:pic>
        <p:nvPicPr>
          <p:cNvPr id="15" name="Picture 14" descr="FortMalden.jpg"/>
          <p:cNvPicPr>
            <a:picLocks noChangeAspect="1"/>
          </p:cNvPicPr>
          <p:nvPr/>
        </p:nvPicPr>
        <p:blipFill>
          <a:blip r:embed="rId4" cstate="print"/>
          <a:stretch>
            <a:fillRect/>
          </a:stretch>
        </p:blipFill>
        <p:spPr>
          <a:xfrm>
            <a:off x="3345647" y="4953000"/>
            <a:ext cx="3298057" cy="1575107"/>
          </a:xfrm>
          <a:prstGeom prst="rect">
            <a:avLst/>
          </a:prstGeom>
        </p:spPr>
      </p:pic>
      <p:sp>
        <p:nvSpPr>
          <p:cNvPr id="17" name="TextBox 16"/>
          <p:cNvSpPr txBox="1"/>
          <p:nvPr/>
        </p:nvSpPr>
        <p:spPr>
          <a:xfrm>
            <a:off x="3505200" y="6477000"/>
            <a:ext cx="2710999" cy="215444"/>
          </a:xfrm>
          <a:prstGeom prst="rect">
            <a:avLst/>
          </a:prstGeom>
          <a:noFill/>
        </p:spPr>
        <p:txBody>
          <a:bodyPr wrap="none" rtlCol="0">
            <a:spAutoFit/>
          </a:bodyPr>
          <a:lstStyle/>
          <a:p>
            <a:r>
              <a:rPr lang="en-US" sz="800" dirty="0" smtClean="0"/>
              <a:t>http://www.pc.gc.ca/eng/lhn-nhs/on/malden/natcul.aspx</a:t>
            </a:r>
            <a:endParaRPr lang="en-US" sz="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Hull invades </a:t>
            </a:r>
            <a:r>
              <a:rPr lang="en-US" dirty="0" err="1" smtClean="0"/>
              <a:t>canada</a:t>
            </a:r>
            <a:r>
              <a:rPr lang="en-US" dirty="0" smtClean="0"/>
              <a:t>! (sort of)</a:t>
            </a:r>
            <a:endParaRPr lang="en-US" dirty="0"/>
          </a:p>
        </p:txBody>
      </p:sp>
      <p:sp>
        <p:nvSpPr>
          <p:cNvPr id="3" name="Content Placeholder 2"/>
          <p:cNvSpPr>
            <a:spLocks noGrp="1"/>
          </p:cNvSpPr>
          <p:nvPr>
            <p:ph idx="1"/>
          </p:nvPr>
        </p:nvSpPr>
        <p:spPr/>
        <p:txBody>
          <a:bodyPr>
            <a:normAutofit lnSpcReduction="10000"/>
          </a:bodyPr>
          <a:lstStyle/>
          <a:p>
            <a:r>
              <a:rPr lang="en-US" dirty="0"/>
              <a:t>July 12 – Hull and 2,000 men invade Canada through Windsor, </a:t>
            </a:r>
            <a:r>
              <a:rPr lang="en-US" b="1" dirty="0"/>
              <a:t>BUT does not strike at Ft. </a:t>
            </a:r>
            <a:r>
              <a:rPr lang="en-US" b="1" dirty="0" err="1" smtClean="0"/>
              <a:t>Amherstburg</a:t>
            </a:r>
            <a:r>
              <a:rPr lang="en-US" b="1" dirty="0" smtClean="0"/>
              <a:t>, </a:t>
            </a:r>
            <a:r>
              <a:rPr lang="en-US" b="1" dirty="0"/>
              <a:t>which had only 300 soldiers and 400 Indians. </a:t>
            </a:r>
          </a:p>
          <a:p>
            <a:r>
              <a:rPr lang="en-US" dirty="0" smtClean="0"/>
              <a:t>Hull to Canadians: “If </a:t>
            </a:r>
            <a:r>
              <a:rPr lang="en-US" dirty="0"/>
              <a:t>you should take part in the approaching conflict, you will be considered and treated as enemies, and the horrors and calamities of war will stalk before you.”</a:t>
            </a:r>
          </a:p>
          <a:p>
            <a:endParaRPr lang="en-US" dirty="0"/>
          </a:p>
        </p:txBody>
      </p:sp>
    </p:spTree>
    <p:extLst>
      <p:ext uri="{BB962C8B-B14F-4D97-AF65-F5344CB8AC3E}">
        <p14:creationId xmlns:p14="http://schemas.microsoft.com/office/powerpoint/2010/main" xmlns="" val="4176836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6096000" cy="1143000"/>
          </a:xfrm>
        </p:spPr>
        <p:txBody>
          <a:bodyPr>
            <a:normAutofit fontScale="90000"/>
          </a:bodyPr>
          <a:lstStyle/>
          <a:p>
            <a:r>
              <a:rPr lang="en-US" dirty="0" smtClean="0"/>
              <a:t>The British Strike at Mackinac Island</a:t>
            </a:r>
            <a:endParaRPr lang="en-US" dirty="0"/>
          </a:p>
        </p:txBody>
      </p:sp>
      <p:sp>
        <p:nvSpPr>
          <p:cNvPr id="3" name="Content Placeholder 2"/>
          <p:cNvSpPr>
            <a:spLocks noGrp="1"/>
          </p:cNvSpPr>
          <p:nvPr>
            <p:ph idx="1"/>
          </p:nvPr>
        </p:nvSpPr>
        <p:spPr>
          <a:xfrm>
            <a:off x="152400" y="2133600"/>
            <a:ext cx="8305800" cy="4525963"/>
          </a:xfrm>
        </p:spPr>
        <p:txBody>
          <a:bodyPr>
            <a:normAutofit fontScale="92500"/>
          </a:bodyPr>
          <a:lstStyle/>
          <a:p>
            <a:r>
              <a:rPr lang="en-US" sz="2700" dirty="0" smtClean="0">
                <a:latin typeface="Calibri" pitchFamily="34" charset="0"/>
              </a:rPr>
              <a:t>July 17, 1812 – British under Captain </a:t>
            </a:r>
            <a:r>
              <a:rPr lang="en-US" sz="2700" b="1" dirty="0" smtClean="0">
                <a:latin typeface="Calibri" pitchFamily="34" charset="0"/>
              </a:rPr>
              <a:t>Charles Roberts</a:t>
            </a:r>
            <a:r>
              <a:rPr lang="en-US" sz="2700" dirty="0" smtClean="0">
                <a:latin typeface="Calibri" pitchFamily="34" charset="0"/>
              </a:rPr>
              <a:t>, capture Fort Mackinac, prompting many Indians to side with British.  Roberts learned about declaration of war on July 1, rallied 50 men and hundreds of Indians.</a:t>
            </a:r>
          </a:p>
          <a:p>
            <a:r>
              <a:rPr lang="en-US" sz="2700" dirty="0" smtClean="0">
                <a:latin typeface="Calibri" pitchFamily="34" charset="0"/>
              </a:rPr>
              <a:t>3 AM on July 17 - British landed on north side of Mackinac Island, marched to high ground to attack from the rear.</a:t>
            </a:r>
          </a:p>
          <a:p>
            <a:r>
              <a:rPr lang="en-US" sz="2700" dirty="0" smtClean="0">
                <a:latin typeface="Calibri" pitchFamily="34" charset="0"/>
              </a:rPr>
              <a:t>Lieutenant </a:t>
            </a:r>
            <a:r>
              <a:rPr lang="en-US" sz="2700" b="1" dirty="0" smtClean="0">
                <a:latin typeface="Calibri" pitchFamily="34" charset="0"/>
              </a:rPr>
              <a:t>Porter Hanks </a:t>
            </a:r>
            <a:r>
              <a:rPr lang="en-US" sz="2700" dirty="0" smtClean="0">
                <a:latin typeface="Calibri" pitchFamily="34" charset="0"/>
              </a:rPr>
              <a:t>(with only 61 men) surrendered without a fight  </a:t>
            </a:r>
          </a:p>
          <a:p>
            <a:r>
              <a:rPr lang="en-US" sz="2700" dirty="0" smtClean="0">
                <a:latin typeface="Calibri" pitchFamily="34" charset="0"/>
              </a:rPr>
              <a:t>July 28 – News arrives in Detroit, but Hull still refused to strike at Ft. Malden, even though only 400 British officers and 270 of Tecumseh’s warriors defended it.</a:t>
            </a:r>
          </a:p>
          <a:p>
            <a:endParaRPr lang="en-US" dirty="0"/>
          </a:p>
        </p:txBody>
      </p:sp>
      <p:pic>
        <p:nvPicPr>
          <p:cNvPr id="5" name="Picture 4" descr="Mackinac.jpg"/>
          <p:cNvPicPr>
            <a:picLocks noChangeAspect="1"/>
          </p:cNvPicPr>
          <p:nvPr/>
        </p:nvPicPr>
        <p:blipFill>
          <a:blip r:embed="rId2" cstate="print"/>
          <a:stretch>
            <a:fillRect/>
          </a:stretch>
        </p:blipFill>
        <p:spPr>
          <a:xfrm>
            <a:off x="6019800" y="76200"/>
            <a:ext cx="2848466" cy="2133600"/>
          </a:xfrm>
          <a:prstGeom prst="rect">
            <a:avLst/>
          </a:prstGeom>
        </p:spPr>
      </p:pic>
      <p:sp>
        <p:nvSpPr>
          <p:cNvPr id="6" name="TextBox 5"/>
          <p:cNvSpPr txBox="1"/>
          <p:nvPr/>
        </p:nvSpPr>
        <p:spPr>
          <a:xfrm>
            <a:off x="7696200" y="2209800"/>
            <a:ext cx="1196161" cy="215444"/>
          </a:xfrm>
          <a:prstGeom prst="rect">
            <a:avLst/>
          </a:prstGeom>
          <a:noFill/>
        </p:spPr>
        <p:txBody>
          <a:bodyPr wrap="none" rtlCol="0">
            <a:spAutoFit/>
          </a:bodyPr>
          <a:lstStyle/>
          <a:p>
            <a:r>
              <a:rPr lang="en-US" sz="800" dirty="0" smtClean="0"/>
              <a:t>Photo: Jeff Lambrecht</a:t>
            </a:r>
            <a:endParaRPr lang="en-US" sz="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The Battle of </a:t>
            </a:r>
            <a:r>
              <a:rPr lang="en-US" dirty="0" err="1" smtClean="0"/>
              <a:t>brownstown</a:t>
            </a:r>
            <a:endParaRPr lang="en-US" dirty="0"/>
          </a:p>
        </p:txBody>
      </p:sp>
      <p:sp>
        <p:nvSpPr>
          <p:cNvPr id="3" name="Content Placeholder 2"/>
          <p:cNvSpPr>
            <a:spLocks noGrp="1"/>
          </p:cNvSpPr>
          <p:nvPr>
            <p:ph idx="1"/>
          </p:nvPr>
        </p:nvSpPr>
        <p:spPr>
          <a:xfrm>
            <a:off x="228600" y="1219200"/>
            <a:ext cx="7239000" cy="4724400"/>
          </a:xfrm>
        </p:spPr>
        <p:txBody>
          <a:bodyPr>
            <a:normAutofit fontScale="92500" lnSpcReduction="20000"/>
          </a:bodyPr>
          <a:lstStyle/>
          <a:p>
            <a:r>
              <a:rPr lang="en-US" dirty="0" smtClean="0"/>
              <a:t>After hearing of the surrender of Mackinac, Hull ordered the evacuation of Fort Dearborn in Chicago. As the people leave the fort, 400 Potawatomi Indians attack, killing about 45 men, women, and children.</a:t>
            </a:r>
          </a:p>
          <a:p>
            <a:r>
              <a:rPr lang="en-US" b="1" dirty="0" smtClean="0"/>
              <a:t>Aug. 5, 1812 - Battle of Brownstown - </a:t>
            </a:r>
            <a:r>
              <a:rPr lang="en-US" dirty="0" smtClean="0"/>
              <a:t>Indians ambush American troops trying to re-supply Detroit at Brownstown Creek near present-day Gibraltar, killing 18.  British learn of Hull’s precarious position in Detroit.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HULL ATTACKS! (JUST KIDDING)</a:t>
            </a:r>
            <a:endParaRPr lang="en-US" dirty="0"/>
          </a:p>
        </p:txBody>
      </p:sp>
      <p:sp>
        <p:nvSpPr>
          <p:cNvPr id="3" name="Content Placeholder 2"/>
          <p:cNvSpPr>
            <a:spLocks noGrp="1"/>
          </p:cNvSpPr>
          <p:nvPr>
            <p:ph idx="1"/>
          </p:nvPr>
        </p:nvSpPr>
        <p:spPr>
          <a:xfrm>
            <a:off x="304800" y="1447800"/>
            <a:ext cx="8001000" cy="3170238"/>
          </a:xfrm>
        </p:spPr>
        <p:txBody>
          <a:bodyPr>
            <a:normAutofit fontScale="70000" lnSpcReduction="20000"/>
          </a:bodyPr>
          <a:lstStyle/>
          <a:p>
            <a:r>
              <a:rPr lang="en-US" b="1" dirty="0"/>
              <a:t>Aug. 6, 1812 </a:t>
            </a:r>
            <a:r>
              <a:rPr lang="en-US" dirty="0"/>
              <a:t>– Hull finally decides to attack Ft. Malden, though he was concerned about his supply lines.</a:t>
            </a:r>
          </a:p>
          <a:p>
            <a:r>
              <a:rPr lang="en-US" b="1" dirty="0"/>
              <a:t>Aug. 8, 1812 </a:t>
            </a:r>
            <a:r>
              <a:rPr lang="en-US" dirty="0"/>
              <a:t>-  Hull orders soldiers back to Detroit when he hears of British Gen. Isaac Brock’s reinforcement of Fort Malden.  </a:t>
            </a:r>
            <a:r>
              <a:rPr lang="en-US" b="1" dirty="0"/>
              <a:t>Brock met with Tecumseh on Aug. 13, and the opportunity to strike at Ft. Malden was lost.</a:t>
            </a:r>
          </a:p>
          <a:p>
            <a:r>
              <a:rPr lang="en-US" dirty="0"/>
              <a:t>General Henry Dearborn, headquartered in Albany, New York, was </a:t>
            </a:r>
            <a:r>
              <a:rPr lang="en-US" dirty="0" smtClean="0"/>
              <a:t>an old </a:t>
            </a:r>
            <a:r>
              <a:rPr lang="en-US" dirty="0"/>
              <a:t>Revolutionary War hero and who, like Hull, was indecisive.</a:t>
            </a:r>
          </a:p>
          <a:p>
            <a:endParaRPr lang="en-US" dirty="0"/>
          </a:p>
        </p:txBody>
      </p:sp>
      <p:pic>
        <p:nvPicPr>
          <p:cNvPr id="4" name="Picture 3" descr="Dearborn.jpg"/>
          <p:cNvPicPr>
            <a:picLocks noChangeAspect="1"/>
          </p:cNvPicPr>
          <p:nvPr/>
        </p:nvPicPr>
        <p:blipFill>
          <a:blip r:embed="rId2" cstate="print"/>
          <a:stretch>
            <a:fillRect/>
          </a:stretch>
        </p:blipFill>
        <p:spPr>
          <a:xfrm>
            <a:off x="6781800" y="4191000"/>
            <a:ext cx="2015940" cy="2492432"/>
          </a:xfrm>
          <a:prstGeom prst="rect">
            <a:avLst/>
          </a:prstGeom>
        </p:spPr>
      </p:pic>
      <p:sp>
        <p:nvSpPr>
          <p:cNvPr id="5" name="TextBox 4"/>
          <p:cNvSpPr txBox="1"/>
          <p:nvPr/>
        </p:nvSpPr>
        <p:spPr>
          <a:xfrm>
            <a:off x="3276600" y="5813711"/>
            <a:ext cx="4038600" cy="707886"/>
          </a:xfrm>
          <a:prstGeom prst="rect">
            <a:avLst/>
          </a:prstGeom>
          <a:noFill/>
        </p:spPr>
        <p:txBody>
          <a:bodyPr wrap="square" rtlCol="0">
            <a:spAutoFit/>
          </a:bodyPr>
          <a:lstStyle/>
          <a:p>
            <a:r>
              <a:rPr lang="en-US" sz="2000" dirty="0" smtClean="0"/>
              <a:t>Henry Dearborn commanded American forces in the East.</a:t>
            </a:r>
            <a:endParaRPr lang="en-US" sz="2000" dirty="0"/>
          </a:p>
        </p:txBody>
      </p:sp>
      <p:sp>
        <p:nvSpPr>
          <p:cNvPr id="6" name="TextBox 5"/>
          <p:cNvSpPr txBox="1"/>
          <p:nvPr/>
        </p:nvSpPr>
        <p:spPr>
          <a:xfrm>
            <a:off x="6705600" y="6642556"/>
            <a:ext cx="2178802" cy="215444"/>
          </a:xfrm>
          <a:prstGeom prst="rect">
            <a:avLst/>
          </a:prstGeom>
          <a:noFill/>
        </p:spPr>
        <p:txBody>
          <a:bodyPr wrap="none" rtlCol="0">
            <a:spAutoFit/>
          </a:bodyPr>
          <a:lstStyle/>
          <a:p>
            <a:r>
              <a:rPr lang="en-US" sz="800" dirty="0" smtClean="0"/>
              <a:t>http://en.wikipedia.org/wiki/Henry_Dearborn</a:t>
            </a:r>
            <a:endParaRPr lang="en-US" sz="800" dirty="0"/>
          </a:p>
        </p:txBody>
      </p:sp>
    </p:spTree>
    <p:extLst>
      <p:ext uri="{BB962C8B-B14F-4D97-AF65-F5344CB8AC3E}">
        <p14:creationId xmlns:p14="http://schemas.microsoft.com/office/powerpoint/2010/main" xmlns="" val="1483468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391400" cy="685800"/>
          </a:xfrm>
        </p:spPr>
        <p:txBody>
          <a:bodyPr>
            <a:normAutofit/>
          </a:bodyPr>
          <a:lstStyle/>
          <a:p>
            <a:r>
              <a:rPr lang="en-US" dirty="0" smtClean="0">
                <a:ea typeface="ＭＳ Ｐゴシック" pitchFamily="34" charset="-128"/>
              </a:rPr>
              <a:t>“Just and Lawful Wars”</a:t>
            </a:r>
            <a:endParaRPr lang="en-US" dirty="0"/>
          </a:p>
        </p:txBody>
      </p:sp>
      <p:pic>
        <p:nvPicPr>
          <p:cNvPr id="4" name="Content Placeholder 3" descr="Arthur St. Clair.jpg"/>
          <p:cNvPicPr>
            <a:picLocks noGrp="1" noChangeAspect="1"/>
          </p:cNvPicPr>
          <p:nvPr>
            <p:ph idx="1"/>
          </p:nvPr>
        </p:nvPicPr>
        <p:blipFill>
          <a:blip r:embed="rId2" cstate="print"/>
          <a:stretch>
            <a:fillRect/>
          </a:stretch>
        </p:blipFill>
        <p:spPr>
          <a:xfrm>
            <a:off x="6553200" y="4495800"/>
            <a:ext cx="1725377" cy="1968499"/>
          </a:xfrm>
        </p:spPr>
      </p:pic>
      <p:pic>
        <p:nvPicPr>
          <p:cNvPr id="5" name="Picture 4" descr="220px-Josiah_Harmar_by_Raphaelle_Peale.jpg"/>
          <p:cNvPicPr>
            <a:picLocks noChangeAspect="1"/>
          </p:cNvPicPr>
          <p:nvPr/>
        </p:nvPicPr>
        <p:blipFill>
          <a:blip r:embed="rId3" cstate="print"/>
          <a:stretch>
            <a:fillRect/>
          </a:stretch>
        </p:blipFill>
        <p:spPr>
          <a:xfrm>
            <a:off x="152400" y="4495800"/>
            <a:ext cx="1712310" cy="2031422"/>
          </a:xfrm>
          <a:prstGeom prst="rect">
            <a:avLst/>
          </a:prstGeom>
        </p:spPr>
      </p:pic>
      <p:pic>
        <p:nvPicPr>
          <p:cNvPr id="6" name="Picture 3" descr="Little Turtle.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10400" y="152400"/>
            <a:ext cx="1981200" cy="2581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152400" y="1066800"/>
            <a:ext cx="6934200" cy="2677656"/>
          </a:xfrm>
          <a:prstGeom prst="rect">
            <a:avLst/>
          </a:prstGeom>
          <a:noFill/>
        </p:spPr>
        <p:txBody>
          <a:bodyPr wrap="square" rtlCol="0">
            <a:spAutoFit/>
          </a:bodyPr>
          <a:lstStyle/>
          <a:p>
            <a:r>
              <a:rPr lang="en-US" sz="2400" dirty="0" smtClean="0">
                <a:ea typeface="ＭＳ Ｐゴシック" pitchFamily="34" charset="-128"/>
              </a:rPr>
              <a:t>1790 - 1794 - </a:t>
            </a:r>
            <a:r>
              <a:rPr lang="en-US" sz="2400" b="1" dirty="0" smtClean="0">
                <a:ea typeface="ＭＳ Ｐゴシック" pitchFamily="34" charset="-128"/>
              </a:rPr>
              <a:t>“Little Turtle’s War” </a:t>
            </a:r>
            <a:r>
              <a:rPr lang="en-US" sz="2400" dirty="0" smtClean="0">
                <a:ea typeface="ＭＳ Ｐゴシック" pitchFamily="34" charset="-128"/>
              </a:rPr>
              <a:t>– Miami Chief </a:t>
            </a:r>
            <a:r>
              <a:rPr lang="en-US" sz="2400" b="1" dirty="0" smtClean="0">
                <a:ea typeface="ＭＳ Ｐゴシック" pitchFamily="34" charset="-128"/>
              </a:rPr>
              <a:t>Little Turtle</a:t>
            </a:r>
            <a:r>
              <a:rPr lang="en-US" sz="2400" dirty="0" smtClean="0">
                <a:ea typeface="ＭＳ Ｐゴシック" pitchFamily="34" charset="-128"/>
              </a:rPr>
              <a:t> and Shawnee War Chief </a:t>
            </a:r>
            <a:r>
              <a:rPr lang="en-US" sz="2400" b="1" dirty="0" smtClean="0">
                <a:ea typeface="ＭＳ Ｐゴシック" pitchFamily="34" charset="-128"/>
              </a:rPr>
              <a:t>Blue Jacket </a:t>
            </a:r>
            <a:r>
              <a:rPr lang="en-US" sz="2400" dirty="0" smtClean="0">
                <a:ea typeface="ＭＳ Ｐゴシック" pitchFamily="34" charset="-128"/>
              </a:rPr>
              <a:t>lead the Miami Confederacy against the U.S. military against Governor Arthur St. Clair and Josiah </a:t>
            </a:r>
            <a:r>
              <a:rPr lang="en-US" sz="2400" dirty="0" err="1" smtClean="0">
                <a:ea typeface="ＭＳ Ｐゴシック" pitchFamily="34" charset="-128"/>
              </a:rPr>
              <a:t>Harmar</a:t>
            </a:r>
            <a:endParaRPr lang="en-US" sz="2400" dirty="0" smtClean="0">
              <a:ea typeface="ＭＳ Ｐゴシック" pitchFamily="34" charset="-128"/>
            </a:endParaRPr>
          </a:p>
          <a:p>
            <a:endParaRPr lang="en-US" sz="2400" dirty="0" smtClean="0">
              <a:ea typeface="ＭＳ Ｐゴシック" pitchFamily="34" charset="-128"/>
            </a:endParaRPr>
          </a:p>
          <a:p>
            <a:r>
              <a:rPr lang="en-US" sz="2400" dirty="0" smtClean="0">
                <a:ea typeface="ＭＳ Ｐゴシック" pitchFamily="34" charset="-128"/>
              </a:rPr>
              <a:t>1790 – </a:t>
            </a:r>
            <a:r>
              <a:rPr lang="en-US" sz="2400" dirty="0" err="1" smtClean="0">
                <a:ea typeface="ＭＳ Ｐゴシック" pitchFamily="34" charset="-128"/>
              </a:rPr>
              <a:t>Harmar</a:t>
            </a:r>
            <a:r>
              <a:rPr lang="en-US" sz="2400" dirty="0" smtClean="0">
                <a:ea typeface="ＭＳ Ｐゴシック" pitchFamily="34" charset="-128"/>
              </a:rPr>
              <a:t> defeated, 183 dead</a:t>
            </a:r>
          </a:p>
          <a:p>
            <a:r>
              <a:rPr lang="en-US" sz="2400" dirty="0" smtClean="0">
                <a:ea typeface="ＭＳ Ｐゴシック" pitchFamily="34" charset="-128"/>
              </a:rPr>
              <a:t>1791 – St. Clair defeated, 630 dead (worst defeat)</a:t>
            </a:r>
            <a:endParaRPr lang="en-US" sz="2400" dirty="0"/>
          </a:p>
        </p:txBody>
      </p:sp>
      <p:sp>
        <p:nvSpPr>
          <p:cNvPr id="9" name="TextBox 8"/>
          <p:cNvSpPr txBox="1"/>
          <p:nvPr/>
        </p:nvSpPr>
        <p:spPr>
          <a:xfrm>
            <a:off x="3657600" y="5410200"/>
            <a:ext cx="2971800" cy="1323439"/>
          </a:xfrm>
          <a:prstGeom prst="rect">
            <a:avLst/>
          </a:prstGeom>
          <a:noFill/>
        </p:spPr>
        <p:txBody>
          <a:bodyPr wrap="square" rtlCol="0">
            <a:spAutoFit/>
          </a:bodyPr>
          <a:lstStyle/>
          <a:p>
            <a:r>
              <a:rPr lang="en-US" sz="2000" b="1" dirty="0" smtClean="0"/>
              <a:t>Arthur St. Clair </a:t>
            </a:r>
            <a:r>
              <a:rPr lang="en-US" sz="2000" dirty="0" smtClean="0"/>
              <a:t>– the </a:t>
            </a:r>
          </a:p>
          <a:p>
            <a:r>
              <a:rPr lang="en-US" sz="2000" dirty="0" smtClean="0"/>
              <a:t>first governor of the Northwest Territory died in poverty</a:t>
            </a:r>
            <a:endParaRPr lang="en-US" sz="2000" dirty="0"/>
          </a:p>
        </p:txBody>
      </p:sp>
      <p:sp>
        <p:nvSpPr>
          <p:cNvPr id="10" name="TextBox 9"/>
          <p:cNvSpPr txBox="1"/>
          <p:nvPr/>
        </p:nvSpPr>
        <p:spPr>
          <a:xfrm>
            <a:off x="1828800" y="4267200"/>
            <a:ext cx="3276600" cy="1015663"/>
          </a:xfrm>
          <a:prstGeom prst="rect">
            <a:avLst/>
          </a:prstGeom>
          <a:noFill/>
        </p:spPr>
        <p:txBody>
          <a:bodyPr wrap="square" rtlCol="0">
            <a:spAutoFit/>
          </a:bodyPr>
          <a:lstStyle/>
          <a:p>
            <a:r>
              <a:rPr lang="en-US" sz="2000" b="1" dirty="0" smtClean="0"/>
              <a:t>Josiah </a:t>
            </a:r>
            <a:r>
              <a:rPr lang="en-US" sz="2000" b="1" dirty="0" err="1" smtClean="0"/>
              <a:t>Harmar</a:t>
            </a:r>
            <a:r>
              <a:rPr lang="en-US" sz="2000" b="1" dirty="0" smtClean="0"/>
              <a:t> </a:t>
            </a:r>
            <a:r>
              <a:rPr lang="en-US" sz="2000" dirty="0" smtClean="0"/>
              <a:t>was court-martialed at his own request, but exonerated</a:t>
            </a:r>
            <a:endParaRPr lang="en-US" sz="2000" dirty="0"/>
          </a:p>
        </p:txBody>
      </p:sp>
      <p:sp>
        <p:nvSpPr>
          <p:cNvPr id="11" name="TextBox 10"/>
          <p:cNvSpPr txBox="1"/>
          <p:nvPr/>
        </p:nvSpPr>
        <p:spPr>
          <a:xfrm>
            <a:off x="7239000" y="2743200"/>
            <a:ext cx="1676036" cy="461665"/>
          </a:xfrm>
          <a:prstGeom prst="rect">
            <a:avLst/>
          </a:prstGeom>
          <a:noFill/>
        </p:spPr>
        <p:txBody>
          <a:bodyPr wrap="none" rtlCol="0">
            <a:spAutoFit/>
          </a:bodyPr>
          <a:lstStyle/>
          <a:p>
            <a:r>
              <a:rPr lang="en-US" sz="2400" dirty="0" smtClean="0"/>
              <a:t>Little Turtle </a:t>
            </a:r>
          </a:p>
        </p:txBody>
      </p:sp>
      <p:sp>
        <p:nvSpPr>
          <p:cNvPr id="13" name="TextBox 12"/>
          <p:cNvSpPr txBox="1"/>
          <p:nvPr/>
        </p:nvSpPr>
        <p:spPr>
          <a:xfrm>
            <a:off x="6163697" y="0"/>
            <a:ext cx="2980303" cy="215444"/>
          </a:xfrm>
          <a:prstGeom prst="rect">
            <a:avLst/>
          </a:prstGeom>
          <a:noFill/>
        </p:spPr>
        <p:txBody>
          <a:bodyPr wrap="none" rtlCol="0">
            <a:spAutoFit/>
          </a:bodyPr>
          <a:lstStyle/>
          <a:p>
            <a:r>
              <a:rPr lang="en-US" sz="800" dirty="0" smtClean="0"/>
              <a:t>http://www.supremecourt.ohio.gov/MJC/places/littleTurtle.asp</a:t>
            </a:r>
            <a:endParaRPr lang="en-US" sz="800" dirty="0"/>
          </a:p>
        </p:txBody>
      </p:sp>
      <p:sp>
        <p:nvSpPr>
          <p:cNvPr id="14" name="TextBox 13"/>
          <p:cNvSpPr txBox="1"/>
          <p:nvPr/>
        </p:nvSpPr>
        <p:spPr>
          <a:xfrm>
            <a:off x="0" y="6477000"/>
            <a:ext cx="2114681" cy="215444"/>
          </a:xfrm>
          <a:prstGeom prst="rect">
            <a:avLst/>
          </a:prstGeom>
          <a:noFill/>
        </p:spPr>
        <p:txBody>
          <a:bodyPr wrap="none" rtlCol="0">
            <a:spAutoFit/>
          </a:bodyPr>
          <a:lstStyle/>
          <a:p>
            <a:r>
              <a:rPr lang="en-US" sz="800" dirty="0" smtClean="0"/>
              <a:t>http://en.wikipedia.org/wiki/Josiah_Harmar</a:t>
            </a:r>
            <a:endParaRPr lang="en-US" sz="800" dirty="0"/>
          </a:p>
        </p:txBody>
      </p:sp>
      <p:sp>
        <p:nvSpPr>
          <p:cNvPr id="15" name="TextBox 14"/>
          <p:cNvSpPr txBox="1"/>
          <p:nvPr/>
        </p:nvSpPr>
        <p:spPr>
          <a:xfrm>
            <a:off x="6400800" y="6477000"/>
            <a:ext cx="2149948" cy="215444"/>
          </a:xfrm>
          <a:prstGeom prst="rect">
            <a:avLst/>
          </a:prstGeom>
          <a:noFill/>
        </p:spPr>
        <p:txBody>
          <a:bodyPr wrap="none" rtlCol="0">
            <a:spAutoFit/>
          </a:bodyPr>
          <a:lstStyle/>
          <a:p>
            <a:r>
              <a:rPr lang="en-US" sz="800" dirty="0" smtClean="0"/>
              <a:t>http://en.wikipedia.org/wiki/Arthur_St._Clair</a:t>
            </a:r>
            <a:endParaRPr lang="en-US" sz="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915400" cy="990600"/>
          </a:xfrm>
        </p:spPr>
        <p:txBody>
          <a:bodyPr/>
          <a:lstStyle/>
          <a:p>
            <a:r>
              <a:rPr lang="en-US" dirty="0" smtClean="0"/>
              <a:t>BROCK FOOLS HULL</a:t>
            </a:r>
            <a:endParaRPr lang="en-US" dirty="0"/>
          </a:p>
        </p:txBody>
      </p:sp>
      <p:sp>
        <p:nvSpPr>
          <p:cNvPr id="3" name="Content Placeholder 2"/>
          <p:cNvSpPr>
            <a:spLocks noGrp="1"/>
          </p:cNvSpPr>
          <p:nvPr>
            <p:ph idx="1"/>
          </p:nvPr>
        </p:nvSpPr>
        <p:spPr>
          <a:xfrm>
            <a:off x="152400" y="1295400"/>
            <a:ext cx="6553200" cy="4953000"/>
          </a:xfrm>
        </p:spPr>
        <p:txBody>
          <a:bodyPr>
            <a:noAutofit/>
          </a:bodyPr>
          <a:lstStyle/>
          <a:p>
            <a:r>
              <a:rPr lang="en-US" sz="2400" dirty="0" smtClean="0"/>
              <a:t>Americans’ delay in attacking the British at Fort Malden, caused by General Dearborn and General Hull, encouraged </a:t>
            </a:r>
            <a:r>
              <a:rPr lang="en-US" sz="2400" b="1" dirty="0" smtClean="0"/>
              <a:t>Gen. Brock to call on Detroit to surrender on Aug. 15. </a:t>
            </a:r>
          </a:p>
          <a:p>
            <a:r>
              <a:rPr lang="en-US" sz="2400" dirty="0" smtClean="0"/>
              <a:t>Hull refused, and then was shelled by artillery from across the river.  Seven men were killed.</a:t>
            </a:r>
          </a:p>
          <a:p>
            <a:r>
              <a:rPr lang="en-US" sz="2400" dirty="0" smtClean="0"/>
              <a:t>Hull</a:t>
            </a:r>
            <a:r>
              <a:rPr lang="en-US" sz="2400" b="1" dirty="0" smtClean="0"/>
              <a:t> surrendered without a fight </a:t>
            </a:r>
            <a:r>
              <a:rPr lang="en-US" sz="2400" dirty="0" smtClean="0"/>
              <a:t>when his 1,000+ men believed that Indians were massing downriver, and reinforcements did not arrive. The Indians, by yelling, faked having more warriors than they had.  In reality, </a:t>
            </a:r>
            <a:r>
              <a:rPr lang="en-US" sz="2400" b="1" dirty="0" smtClean="0"/>
              <a:t>Brock had only 730 soldiers and 600 Indians.</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62800" y="457200"/>
            <a:ext cx="1676400" cy="2286000"/>
          </a:xfrm>
          <a:prstGeom prst="rect">
            <a:avLst/>
          </a:prstGeom>
        </p:spPr>
      </p:pic>
      <p:sp>
        <p:nvSpPr>
          <p:cNvPr id="6" name="TextBox 5"/>
          <p:cNvSpPr txBox="1"/>
          <p:nvPr/>
        </p:nvSpPr>
        <p:spPr>
          <a:xfrm>
            <a:off x="6781800" y="2743200"/>
            <a:ext cx="2362200" cy="3477875"/>
          </a:xfrm>
          <a:prstGeom prst="rect">
            <a:avLst/>
          </a:prstGeom>
          <a:noFill/>
        </p:spPr>
        <p:txBody>
          <a:bodyPr wrap="square" rtlCol="0">
            <a:spAutoFit/>
          </a:bodyPr>
          <a:lstStyle/>
          <a:p>
            <a:r>
              <a:rPr lang="en-US" sz="2000" dirty="0" smtClean="0">
                <a:solidFill>
                  <a:srgbClr val="0070C0"/>
                </a:solidFill>
              </a:rPr>
              <a:t>Gen. Isaac Brock planted a fake letter that claimed Ft. </a:t>
            </a:r>
            <a:r>
              <a:rPr lang="en-US" sz="2000" dirty="0" err="1" smtClean="0">
                <a:solidFill>
                  <a:srgbClr val="0070C0"/>
                </a:solidFill>
              </a:rPr>
              <a:t>Amherstburg</a:t>
            </a:r>
            <a:r>
              <a:rPr lang="en-US" sz="2000" dirty="0" smtClean="0">
                <a:solidFill>
                  <a:srgbClr val="0070C0"/>
                </a:solidFill>
              </a:rPr>
              <a:t> had 5,000 Indians to scare Hull into surrendering. He also faked having more troops by lighting individual campfires.</a:t>
            </a:r>
            <a:endParaRPr lang="en-US" sz="2000" dirty="0">
              <a:solidFill>
                <a:srgbClr val="0070C0"/>
              </a:solidFill>
            </a:endParaRPr>
          </a:p>
        </p:txBody>
      </p:sp>
      <p:sp>
        <p:nvSpPr>
          <p:cNvPr id="7" name="TextBox 6"/>
          <p:cNvSpPr txBox="1"/>
          <p:nvPr/>
        </p:nvSpPr>
        <p:spPr>
          <a:xfrm>
            <a:off x="7010400" y="304800"/>
            <a:ext cx="1984839" cy="215444"/>
          </a:xfrm>
          <a:prstGeom prst="rect">
            <a:avLst/>
          </a:prstGeom>
          <a:noFill/>
        </p:spPr>
        <p:txBody>
          <a:bodyPr wrap="none" rtlCol="0">
            <a:spAutoFit/>
          </a:bodyPr>
          <a:lstStyle/>
          <a:p>
            <a:r>
              <a:rPr lang="en-US" sz="800" dirty="0" smtClean="0"/>
              <a:t>http://en.wikipedia.org/wiki/Isaac_Brock</a:t>
            </a:r>
            <a:endParaRPr lang="en-US" sz="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Brock orders hull to SURRENDER </a:t>
            </a:r>
            <a:endParaRPr lang="en-US" dirty="0"/>
          </a:p>
        </p:txBody>
      </p:sp>
      <p:sp>
        <p:nvSpPr>
          <p:cNvPr id="3" name="Content Placeholder 2"/>
          <p:cNvSpPr>
            <a:spLocks noGrp="1"/>
          </p:cNvSpPr>
          <p:nvPr>
            <p:ph idx="1"/>
          </p:nvPr>
        </p:nvSpPr>
        <p:spPr/>
        <p:txBody>
          <a:bodyPr/>
          <a:lstStyle/>
          <a:p>
            <a:r>
              <a:rPr lang="en-US" dirty="0" smtClean="0"/>
              <a:t>“The force at my disposal authorizes me to require of you the immediate surrender of Fort Detroit. It is far from my intention to join in a war of extermination, but you must be aware, that the numerous body of Indians who have attached themselves to my troops, will be beyond control the moment the contest commences.”</a:t>
            </a:r>
            <a:endParaRPr lang="en-US" dirty="0"/>
          </a:p>
        </p:txBody>
      </p:sp>
    </p:spTree>
    <p:extLst>
      <p:ext uri="{BB962C8B-B14F-4D97-AF65-F5344CB8AC3E}">
        <p14:creationId xmlns:p14="http://schemas.microsoft.com/office/powerpoint/2010/main" xmlns="" val="2536609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August 16, 1812</a:t>
            </a:r>
            <a:endParaRPr lang="en-US" dirty="0"/>
          </a:p>
        </p:txBody>
      </p:sp>
      <p:pic>
        <p:nvPicPr>
          <p:cNvPr id="4" name="Content Placeholder 3" descr="surrender of detroit.jpg"/>
          <p:cNvPicPr>
            <a:picLocks noGrp="1" noChangeAspect="1"/>
          </p:cNvPicPr>
          <p:nvPr>
            <p:ph idx="1"/>
          </p:nvPr>
        </p:nvPicPr>
        <p:blipFill>
          <a:blip r:embed="rId2" cstate="print"/>
          <a:stretch>
            <a:fillRect/>
          </a:stretch>
        </p:blipFill>
        <p:spPr>
          <a:xfrm>
            <a:off x="381000" y="3733800"/>
            <a:ext cx="3657600" cy="2819400"/>
          </a:xfrm>
        </p:spPr>
      </p:pic>
      <p:sp>
        <p:nvSpPr>
          <p:cNvPr id="6" name="Rectangle 5"/>
          <p:cNvSpPr/>
          <p:nvPr/>
        </p:nvSpPr>
        <p:spPr>
          <a:xfrm>
            <a:off x="228600" y="2512243"/>
            <a:ext cx="8839200" cy="1446550"/>
          </a:xfrm>
          <a:prstGeom prst="rect">
            <a:avLst/>
          </a:prstGeom>
        </p:spPr>
        <p:txBody>
          <a:bodyPr wrap="square">
            <a:spAutoFit/>
          </a:bodyPr>
          <a:lstStyle/>
          <a:p>
            <a:r>
              <a:rPr lang="en-US" sz="2200" dirty="0" smtClean="0"/>
              <a:t>Hull and several hundred men were taken prisoner in Quebec, leaving British Colonel </a:t>
            </a:r>
            <a:r>
              <a:rPr lang="en-US" sz="2200" b="1" dirty="0" smtClean="0"/>
              <a:t>Henry Procter </a:t>
            </a:r>
            <a:r>
              <a:rPr lang="en-US" sz="2200" dirty="0" smtClean="0"/>
              <a:t>in command in Detroit.  A total of 2,500 Americans were captured.</a:t>
            </a:r>
          </a:p>
          <a:p>
            <a:endParaRPr lang="en-US" sz="2200"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53200" y="3810000"/>
            <a:ext cx="2110740" cy="2477824"/>
          </a:xfrm>
          <a:prstGeom prst="rect">
            <a:avLst/>
          </a:prstGeom>
        </p:spPr>
      </p:pic>
      <p:sp>
        <p:nvSpPr>
          <p:cNvPr id="5" name="TextBox 4"/>
          <p:cNvSpPr txBox="1"/>
          <p:nvPr/>
        </p:nvSpPr>
        <p:spPr>
          <a:xfrm>
            <a:off x="4495800" y="5791200"/>
            <a:ext cx="2088264" cy="400110"/>
          </a:xfrm>
          <a:prstGeom prst="rect">
            <a:avLst/>
          </a:prstGeom>
          <a:noFill/>
        </p:spPr>
        <p:txBody>
          <a:bodyPr wrap="none" rtlCol="0">
            <a:spAutoFit/>
          </a:bodyPr>
          <a:lstStyle/>
          <a:p>
            <a:r>
              <a:rPr lang="en-US" sz="2000" dirty="0" smtClean="0"/>
              <a:t>Col. Henry Procter</a:t>
            </a:r>
            <a:endParaRPr lang="en-US" sz="2000" dirty="0"/>
          </a:p>
        </p:txBody>
      </p:sp>
      <p:pic>
        <p:nvPicPr>
          <p:cNvPr id="29698" name="Picture 2" descr="https://encrypted-tbn3.gstatic.com/images?q=tbn:ANd9GcRlEx-6xccAERGxHWUivEaAD-z6f8bydUEaEXMighDDwn7Aa66t">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63862" y="457199"/>
            <a:ext cx="4446738" cy="1881809"/>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4724400" y="6477000"/>
            <a:ext cx="4179349" cy="215444"/>
          </a:xfrm>
          <a:prstGeom prst="rect">
            <a:avLst/>
          </a:prstGeom>
          <a:noFill/>
        </p:spPr>
        <p:txBody>
          <a:bodyPr wrap="none" rtlCol="0">
            <a:spAutoFit/>
          </a:bodyPr>
          <a:lstStyle/>
          <a:p>
            <a:r>
              <a:rPr lang="en-US" sz="800" dirty="0" smtClean="0"/>
              <a:t>http://1812.myweeverapp.com/wp-content/uploads/2012/05/Procter_Prelude-to-War.jpg</a:t>
            </a:r>
            <a:endParaRPr lang="en-US" sz="800" dirty="0"/>
          </a:p>
        </p:txBody>
      </p:sp>
      <p:sp>
        <p:nvSpPr>
          <p:cNvPr id="9" name="TextBox 8"/>
          <p:cNvSpPr txBox="1"/>
          <p:nvPr/>
        </p:nvSpPr>
        <p:spPr>
          <a:xfrm>
            <a:off x="4343400" y="2362200"/>
            <a:ext cx="4411785" cy="215444"/>
          </a:xfrm>
          <a:prstGeom prst="rect">
            <a:avLst/>
          </a:prstGeom>
          <a:noFill/>
        </p:spPr>
        <p:txBody>
          <a:bodyPr wrap="none" rtlCol="0">
            <a:spAutoFit/>
          </a:bodyPr>
          <a:lstStyle/>
          <a:p>
            <a:r>
              <a:rPr lang="en-US" sz="800" dirty="0" smtClean="0"/>
              <a:t>http://www.detroityes.com/mb/showthread.php?14478-battle-of-detroit-the-surrender-of-1812</a:t>
            </a:r>
            <a:endParaRPr lang="en-US" sz="800" dirty="0"/>
          </a:p>
        </p:txBody>
      </p:sp>
      <p:sp>
        <p:nvSpPr>
          <p:cNvPr id="10" name="TextBox 9"/>
          <p:cNvSpPr txBox="1"/>
          <p:nvPr/>
        </p:nvSpPr>
        <p:spPr>
          <a:xfrm>
            <a:off x="381000" y="6477000"/>
            <a:ext cx="2186817" cy="215444"/>
          </a:xfrm>
          <a:prstGeom prst="rect">
            <a:avLst/>
          </a:prstGeom>
          <a:noFill/>
        </p:spPr>
        <p:txBody>
          <a:bodyPr wrap="none" rtlCol="0">
            <a:spAutoFit/>
          </a:bodyPr>
          <a:lstStyle/>
          <a:p>
            <a:r>
              <a:rPr lang="en-US" sz="800" dirty="0" smtClean="0"/>
              <a:t>http://en.wikipedia.org/wiki/Siege_of_Detroit</a:t>
            </a:r>
            <a:endParaRPr lang="en-US" sz="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of Gov. Hull</a:t>
            </a:r>
            <a:endParaRPr lang="en-US" dirty="0"/>
          </a:p>
        </p:txBody>
      </p:sp>
      <p:sp>
        <p:nvSpPr>
          <p:cNvPr id="3" name="Content Placeholder 2"/>
          <p:cNvSpPr>
            <a:spLocks noGrp="1"/>
          </p:cNvSpPr>
          <p:nvPr>
            <p:ph idx="1"/>
          </p:nvPr>
        </p:nvSpPr>
        <p:spPr>
          <a:xfrm>
            <a:off x="152400" y="1358460"/>
            <a:ext cx="6629400" cy="4966140"/>
          </a:xfrm>
        </p:spPr>
        <p:txBody>
          <a:bodyPr>
            <a:normAutofit fontScale="85000" lnSpcReduction="20000"/>
          </a:bodyPr>
          <a:lstStyle/>
          <a:p>
            <a:r>
              <a:rPr lang="en-US" dirty="0"/>
              <a:t>Hull was accused of cowardice, neglect of duty, conduct unbecoming of an officer (guilty) and treason (not guilty). </a:t>
            </a:r>
            <a:r>
              <a:rPr lang="en-US" dirty="0" smtClean="0"/>
              <a:t>Col. Lewis Cass blamed Hull solely for the surrender of Detroit. Future Ohio Governor Robert Lucas also testified against him.</a:t>
            </a:r>
          </a:p>
          <a:p>
            <a:r>
              <a:rPr lang="en-US" dirty="0" smtClean="0"/>
              <a:t> President </a:t>
            </a:r>
            <a:r>
              <a:rPr lang="en-US" dirty="0"/>
              <a:t>Madison </a:t>
            </a:r>
            <a:r>
              <a:rPr lang="en-US" dirty="0" smtClean="0"/>
              <a:t>prevented </a:t>
            </a:r>
            <a:r>
              <a:rPr lang="en-US" dirty="0"/>
              <a:t>his hanging due to good Revolutionary War record</a:t>
            </a:r>
            <a:r>
              <a:rPr lang="en-US" dirty="0" smtClean="0"/>
              <a:t>.</a:t>
            </a:r>
          </a:p>
          <a:p>
            <a:r>
              <a:rPr lang="en-US" dirty="0" smtClean="0"/>
              <a:t>Hull lived until 1825, and wrote two books trying to clear his name.</a:t>
            </a:r>
          </a:p>
          <a:p>
            <a:r>
              <a:rPr lang="en-US" dirty="0"/>
              <a:t>In fairness, Hull’s </a:t>
            </a:r>
            <a:r>
              <a:rPr lang="en-US" dirty="0" smtClean="0"/>
              <a:t>repeated calls to </a:t>
            </a:r>
            <a:r>
              <a:rPr lang="en-US" dirty="0"/>
              <a:t>build </a:t>
            </a:r>
            <a:r>
              <a:rPr lang="en-US" dirty="0" smtClean="0"/>
              <a:t>warships for Lake Erie were </a:t>
            </a:r>
            <a:r>
              <a:rPr lang="en-US" dirty="0"/>
              <a:t>ignored.</a:t>
            </a:r>
          </a:p>
          <a:p>
            <a:endParaRPr lang="en-US" dirty="0"/>
          </a:p>
        </p:txBody>
      </p:sp>
      <p:pic>
        <p:nvPicPr>
          <p:cNvPr id="30722" name="Picture 2" descr="File:WilliamHullByRembrandtPeale.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02512" y="381000"/>
            <a:ext cx="2138812" cy="217330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6858000" y="152400"/>
            <a:ext cx="1980029" cy="215444"/>
          </a:xfrm>
          <a:prstGeom prst="rect">
            <a:avLst/>
          </a:prstGeom>
          <a:noFill/>
        </p:spPr>
        <p:txBody>
          <a:bodyPr wrap="none" rtlCol="0">
            <a:spAutoFit/>
          </a:bodyPr>
          <a:lstStyle/>
          <a:p>
            <a:r>
              <a:rPr lang="en-US" sz="800" dirty="0" smtClean="0"/>
              <a:t>http://en.wikipedia.org/wiki/William_Hull</a:t>
            </a:r>
            <a:endParaRPr lang="en-US" sz="800" dirty="0"/>
          </a:p>
        </p:txBody>
      </p:sp>
    </p:spTree>
    <p:extLst>
      <p:ext uri="{BB962C8B-B14F-4D97-AF65-F5344CB8AC3E}">
        <p14:creationId xmlns:p14="http://schemas.microsoft.com/office/powerpoint/2010/main" xmlns="" val="27632044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04800"/>
            <a:ext cx="8686800" cy="838200"/>
          </a:xfrm>
        </p:spPr>
        <p:txBody>
          <a:bodyPr>
            <a:normAutofit/>
          </a:bodyPr>
          <a:lstStyle/>
          <a:p>
            <a:r>
              <a:rPr lang="en-US" dirty="0" smtClean="0"/>
              <a:t>TWO VIEWS: </a:t>
            </a:r>
            <a:r>
              <a:rPr lang="en-US" dirty="0" err="1" smtClean="0"/>
              <a:t>HuLL</a:t>
            </a:r>
            <a:r>
              <a:rPr lang="en-US" dirty="0" smtClean="0"/>
              <a:t> VS. CASS</a:t>
            </a:r>
            <a:endParaRPr lang="en-US" dirty="0"/>
          </a:p>
        </p:txBody>
      </p:sp>
      <p:sp>
        <p:nvSpPr>
          <p:cNvPr id="3" name="Content Placeholder 2"/>
          <p:cNvSpPr>
            <a:spLocks noGrp="1"/>
          </p:cNvSpPr>
          <p:nvPr>
            <p:ph idx="1"/>
          </p:nvPr>
        </p:nvSpPr>
        <p:spPr>
          <a:xfrm>
            <a:off x="152400" y="4038600"/>
            <a:ext cx="8534400" cy="3094038"/>
          </a:xfrm>
        </p:spPr>
        <p:txBody>
          <a:bodyPr>
            <a:normAutofit/>
          </a:bodyPr>
          <a:lstStyle/>
          <a:p>
            <a:r>
              <a:rPr lang="en-US" sz="2000" dirty="0" smtClean="0"/>
              <a:t>“I am very angry and ashamed by his decision to surrender the fort and town. He made his decision based only on his emotions. He didn’t even ask for advice from his officers! We didn’t know he surrendered until we saw the white flag flying on top of the fort…There were never 1,800 soldiers!  There were maybe 400 at most.  We could have won the battle…if I had been in charge there would have been no surrender.”                            -  </a:t>
            </a:r>
            <a:r>
              <a:rPr lang="en-US" sz="2000" b="1" dirty="0" smtClean="0"/>
              <a:t>Col. Lewis Cass</a:t>
            </a:r>
            <a:endParaRPr lang="en-US" sz="2000" b="1" dirty="0"/>
          </a:p>
        </p:txBody>
      </p:sp>
      <p:sp>
        <p:nvSpPr>
          <p:cNvPr id="5" name="TextBox 4"/>
          <p:cNvSpPr txBox="1"/>
          <p:nvPr/>
        </p:nvSpPr>
        <p:spPr>
          <a:xfrm>
            <a:off x="381000" y="1219200"/>
            <a:ext cx="8305800" cy="2862322"/>
          </a:xfrm>
          <a:prstGeom prst="rect">
            <a:avLst/>
          </a:prstGeom>
          <a:noFill/>
        </p:spPr>
        <p:txBody>
          <a:bodyPr wrap="square" rtlCol="0">
            <a:spAutoFit/>
          </a:bodyPr>
          <a:lstStyle/>
          <a:p>
            <a:r>
              <a:rPr lang="en-US" sz="2000" dirty="0" smtClean="0"/>
              <a:t>“We had only 800 soldiers in the fort…only about 600 healthy soldiers, and many of them were new…the fort and surrounding village and countryside was filled with women, children and the elderly…they would all die…or be kidnapped and tortured by savages…we did not have enough supplies. Our gunpowder and ammunition was almost all gone, and our food supply was dangerously low…When I realized that I was facing a British Army of 1,800 soldiers…I knew we could not win the battle…I didn’t ask for advice from my officers.  The decision was mine alone.”     -   </a:t>
            </a:r>
            <a:r>
              <a:rPr lang="en-US" sz="2000" b="1" dirty="0" smtClean="0"/>
              <a:t>Gen. William Hull</a:t>
            </a:r>
            <a:endParaRPr lang="en-US" sz="2000" b="1" dirty="0"/>
          </a:p>
        </p:txBody>
      </p:sp>
    </p:spTree>
    <p:extLst>
      <p:ext uri="{BB962C8B-B14F-4D97-AF65-F5344CB8AC3E}">
        <p14:creationId xmlns:p14="http://schemas.microsoft.com/office/powerpoint/2010/main" xmlns="" val="8151633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590752.gif"/>
          <p:cNvPicPr>
            <a:picLocks noChangeAspect="1"/>
          </p:cNvPicPr>
          <p:nvPr/>
        </p:nvPicPr>
        <p:blipFill>
          <a:blip r:embed="rId2" cstate="print"/>
          <a:stretch>
            <a:fillRect/>
          </a:stretch>
        </p:blipFill>
        <p:spPr>
          <a:xfrm>
            <a:off x="6365753" y="3200400"/>
            <a:ext cx="2778247" cy="2438400"/>
          </a:xfrm>
          <a:prstGeom prst="rect">
            <a:avLst/>
          </a:prstGeom>
        </p:spPr>
      </p:pic>
      <p:sp>
        <p:nvSpPr>
          <p:cNvPr id="2" name="Title 1"/>
          <p:cNvSpPr>
            <a:spLocks noGrp="1"/>
          </p:cNvSpPr>
          <p:nvPr>
            <p:ph type="title"/>
          </p:nvPr>
        </p:nvSpPr>
        <p:spPr>
          <a:xfrm>
            <a:off x="457200" y="457200"/>
            <a:ext cx="8686800" cy="838200"/>
          </a:xfrm>
        </p:spPr>
        <p:txBody>
          <a:bodyPr>
            <a:normAutofit fontScale="90000"/>
          </a:bodyPr>
          <a:lstStyle/>
          <a:p>
            <a:r>
              <a:rPr lang="en-US" sz="2800" dirty="0" smtClean="0"/>
              <a:t>Battle of </a:t>
            </a:r>
            <a:r>
              <a:rPr lang="en-US" sz="2800" dirty="0" err="1" smtClean="0"/>
              <a:t>frenchtown</a:t>
            </a:r>
            <a:r>
              <a:rPr lang="en-US" sz="2800" dirty="0" smtClean="0"/>
              <a:t> (AKA Battle of THE River Raisin)</a:t>
            </a:r>
            <a:endParaRPr lang="en-US" sz="2800" dirty="0"/>
          </a:p>
        </p:txBody>
      </p:sp>
      <p:sp>
        <p:nvSpPr>
          <p:cNvPr id="3" name="Content Placeholder 2"/>
          <p:cNvSpPr>
            <a:spLocks noGrp="1"/>
          </p:cNvSpPr>
          <p:nvPr>
            <p:ph idx="1"/>
          </p:nvPr>
        </p:nvSpPr>
        <p:spPr>
          <a:xfrm>
            <a:off x="228600" y="1371600"/>
            <a:ext cx="6781800" cy="5105400"/>
          </a:xfrm>
        </p:spPr>
        <p:txBody>
          <a:bodyPr>
            <a:normAutofit fontScale="55000" lnSpcReduction="20000"/>
          </a:bodyPr>
          <a:lstStyle/>
          <a:p>
            <a:r>
              <a:rPr lang="en-US" b="1" dirty="0" smtClean="0"/>
              <a:t>William Henry Harrison </a:t>
            </a:r>
            <a:r>
              <a:rPr lang="en-US" dirty="0" smtClean="0"/>
              <a:t>takes over for Hull, and raised an army to re-take Detroit.  </a:t>
            </a:r>
          </a:p>
          <a:p>
            <a:r>
              <a:rPr lang="en-US" dirty="0" smtClean="0"/>
              <a:t>Against Harrison’s order, Brig. Gen. </a:t>
            </a:r>
            <a:r>
              <a:rPr lang="en-US" b="1" dirty="0" smtClean="0"/>
              <a:t>James Winchester </a:t>
            </a:r>
            <a:r>
              <a:rPr lang="en-US" dirty="0" smtClean="0"/>
              <a:t>orders Col. William Lewis and 700 Kentucky militiamen to Frenchtown (modern day Monroe).  </a:t>
            </a:r>
          </a:p>
          <a:p>
            <a:r>
              <a:rPr lang="en-US" b="1" dirty="0" smtClean="0"/>
              <a:t>Jan 18, 1813 </a:t>
            </a:r>
            <a:r>
              <a:rPr lang="en-US" dirty="0" smtClean="0"/>
              <a:t>– Lewis attacks British, who disperse.</a:t>
            </a:r>
          </a:p>
          <a:p>
            <a:r>
              <a:rPr lang="en-US" b="1" dirty="0" smtClean="0"/>
              <a:t>Jan. 20, 1813 </a:t>
            </a:r>
            <a:r>
              <a:rPr lang="en-US" dirty="0" smtClean="0"/>
              <a:t>– Winchester and 250 more men (total 934) arrive in Frenchtown, and disperse among the townspeople, ill-prepared for British counterattack.  </a:t>
            </a:r>
          </a:p>
          <a:p>
            <a:r>
              <a:rPr lang="en-US" b="1" dirty="0" smtClean="0"/>
              <a:t>Jan. 22, 1813 </a:t>
            </a:r>
            <a:r>
              <a:rPr lang="en-US" dirty="0" smtClean="0"/>
              <a:t>-  Col. Henry Procter, commander of Detroit, launched surprise attack at dawn with force of 1,000-1,300 (majority of Indians). </a:t>
            </a:r>
            <a:r>
              <a:rPr lang="en-US" b="1" dirty="0" smtClean="0"/>
              <a:t>300 Americans die, and 60 were seriously wounded</a:t>
            </a:r>
            <a:r>
              <a:rPr lang="en-US" dirty="0" smtClean="0"/>
              <a:t>.  Winchester surrenders 500 Americans, in exchange for promise of protection from the Indians. </a:t>
            </a:r>
          </a:p>
          <a:p>
            <a:r>
              <a:rPr lang="en-US" dirty="0" smtClean="0"/>
              <a:t>Procter leaves for Fort </a:t>
            </a:r>
            <a:r>
              <a:rPr lang="en-US" dirty="0" err="1" smtClean="0"/>
              <a:t>Amherstburg</a:t>
            </a:r>
            <a:r>
              <a:rPr lang="en-US" dirty="0" smtClean="0"/>
              <a:t> with the prisoners that could walk.  He notes that the Indians are “</a:t>
            </a:r>
            <a:r>
              <a:rPr lang="en-US" b="1" dirty="0" smtClean="0"/>
              <a:t>fierce and unmanageable</a:t>
            </a:r>
            <a:r>
              <a:rPr lang="en-US" dirty="0" smtClean="0"/>
              <a:t>” as they rob the wounded Americans. Procter promises to return the next day with sleds to transport the wounded to the fort for care. The Americans request that more doctors stay to care for the wounded, but Procter tells them “</a:t>
            </a:r>
            <a:r>
              <a:rPr lang="en-US" b="1" dirty="0" smtClean="0"/>
              <a:t>The Indians are excellent doctors</a:t>
            </a:r>
            <a:r>
              <a:rPr lang="en-US" dirty="0" smtClean="0"/>
              <a:t>.”</a:t>
            </a:r>
          </a:p>
          <a:p>
            <a:endParaRPr lang="en-US" dirty="0" smtClean="0"/>
          </a:p>
        </p:txBody>
      </p:sp>
      <p:pic>
        <p:nvPicPr>
          <p:cNvPr id="4" name="Picture 3" descr="winchester.jpg"/>
          <p:cNvPicPr>
            <a:picLocks noChangeAspect="1"/>
          </p:cNvPicPr>
          <p:nvPr/>
        </p:nvPicPr>
        <p:blipFill>
          <a:blip r:embed="rId3" cstate="print"/>
          <a:stretch>
            <a:fillRect/>
          </a:stretch>
        </p:blipFill>
        <p:spPr>
          <a:xfrm>
            <a:off x="7086600" y="1219200"/>
            <a:ext cx="1796278" cy="1447800"/>
          </a:xfrm>
          <a:prstGeom prst="rect">
            <a:avLst/>
          </a:prstGeom>
        </p:spPr>
      </p:pic>
      <p:sp>
        <p:nvSpPr>
          <p:cNvPr id="5" name="TextBox 4"/>
          <p:cNvSpPr txBox="1"/>
          <p:nvPr/>
        </p:nvSpPr>
        <p:spPr>
          <a:xfrm>
            <a:off x="6824134" y="2667000"/>
            <a:ext cx="2319866" cy="215444"/>
          </a:xfrm>
          <a:prstGeom prst="rect">
            <a:avLst/>
          </a:prstGeom>
          <a:noFill/>
        </p:spPr>
        <p:txBody>
          <a:bodyPr wrap="none" rtlCol="0">
            <a:spAutoFit/>
          </a:bodyPr>
          <a:lstStyle/>
          <a:p>
            <a:r>
              <a:rPr lang="en-US" sz="800" dirty="0" smtClean="0"/>
              <a:t>http://wkar.org/post/war-1812-battle-river-raisin</a:t>
            </a:r>
            <a:endParaRPr lang="en-US" sz="800" dirty="0"/>
          </a:p>
        </p:txBody>
      </p:sp>
      <p:sp>
        <p:nvSpPr>
          <p:cNvPr id="8" name="TextBox 7"/>
          <p:cNvSpPr txBox="1"/>
          <p:nvPr/>
        </p:nvSpPr>
        <p:spPr>
          <a:xfrm>
            <a:off x="5742107" y="6477000"/>
            <a:ext cx="3401893" cy="215444"/>
          </a:xfrm>
          <a:prstGeom prst="rect">
            <a:avLst/>
          </a:prstGeom>
          <a:noFill/>
        </p:spPr>
        <p:txBody>
          <a:bodyPr wrap="none" rtlCol="0">
            <a:spAutoFit/>
          </a:bodyPr>
          <a:lstStyle/>
          <a:p>
            <a:r>
              <a:rPr lang="en-US" sz="800" dirty="0" smtClean="0"/>
              <a:t>Map: http://www.ultimatehistoryproject.com/commemorating-1812.html</a:t>
            </a:r>
            <a:endParaRPr lang="en-US" sz="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Raisin River Massacre – Jan. 23, 1813</a:t>
            </a:r>
            <a:endParaRPr lang="en-US" dirty="0"/>
          </a:p>
        </p:txBody>
      </p:sp>
      <p:sp>
        <p:nvSpPr>
          <p:cNvPr id="5" name="TextBox 4"/>
          <p:cNvSpPr txBox="1"/>
          <p:nvPr/>
        </p:nvSpPr>
        <p:spPr>
          <a:xfrm>
            <a:off x="152400" y="5410200"/>
            <a:ext cx="9144000" cy="1631216"/>
          </a:xfrm>
          <a:prstGeom prst="rect">
            <a:avLst/>
          </a:prstGeom>
          <a:noFill/>
        </p:spPr>
        <p:txBody>
          <a:bodyPr wrap="square" rtlCol="0">
            <a:spAutoFit/>
          </a:bodyPr>
          <a:lstStyle/>
          <a:p>
            <a:r>
              <a:rPr lang="en-US" sz="2000" dirty="0" smtClean="0"/>
              <a:t>British Colonel Procter was greatly criticized by Detroiters for the Indian massacre.  He declared martial law, and arrested many people, including Father Gabriel Richard. Winchester was a prisoner for over a year in Canada. In 1819, he founded Memphis, TN with Andrew Jackson. He died in 1826.</a:t>
            </a:r>
          </a:p>
          <a:p>
            <a:endParaRPr lang="en-US" sz="2000" dirty="0"/>
          </a:p>
        </p:txBody>
      </p:sp>
      <p:sp>
        <p:nvSpPr>
          <p:cNvPr id="6" name="Rectangle 5"/>
          <p:cNvSpPr/>
          <p:nvPr/>
        </p:nvSpPr>
        <p:spPr>
          <a:xfrm>
            <a:off x="381000" y="1371600"/>
            <a:ext cx="8001000" cy="1477328"/>
          </a:xfrm>
          <a:prstGeom prst="rect">
            <a:avLst/>
          </a:prstGeom>
        </p:spPr>
        <p:txBody>
          <a:bodyPr wrap="square">
            <a:spAutoFit/>
          </a:bodyPr>
          <a:lstStyle/>
          <a:p>
            <a:r>
              <a:rPr lang="en-US" dirty="0" smtClean="0"/>
              <a:t>200 Indians attack Frenchtown, killing 10-30 wounded prisoners, and burning the town. In total, 940 of 1,000 Americans were killed, wounded or captured during</a:t>
            </a:r>
            <a:r>
              <a:rPr lang="en-US" b="1" dirty="0" smtClean="0"/>
              <a:t> Battle of Frenchtown</a:t>
            </a:r>
            <a:r>
              <a:rPr lang="en-US" dirty="0" smtClean="0"/>
              <a:t> and the accompanying </a:t>
            </a:r>
            <a:r>
              <a:rPr lang="en-US" b="1" dirty="0" smtClean="0"/>
              <a:t>Raisin River Massacre</a:t>
            </a:r>
            <a:r>
              <a:rPr lang="en-US" dirty="0" smtClean="0"/>
              <a:t>. The bloodiest battle ever fought on Michigan soil, it became the rallying cry of the Americans, “</a:t>
            </a:r>
            <a:r>
              <a:rPr lang="en-US" b="1" dirty="0" smtClean="0"/>
              <a:t>Remember the Raisin</a:t>
            </a:r>
            <a:r>
              <a:rPr lang="en-US" dirty="0" smtClean="0"/>
              <a:t>!”</a:t>
            </a:r>
            <a:endParaRPr lang="en-US" dirty="0"/>
          </a:p>
        </p:txBody>
      </p:sp>
      <p:pic>
        <p:nvPicPr>
          <p:cNvPr id="8" name="Picture 7" descr="E5C6B686-155D-4519-3EFF3E9DF6871DBF.jpg"/>
          <p:cNvPicPr>
            <a:picLocks noChangeAspect="1"/>
          </p:cNvPicPr>
          <p:nvPr/>
        </p:nvPicPr>
        <p:blipFill>
          <a:blip r:embed="rId2" cstate="print"/>
          <a:stretch>
            <a:fillRect/>
          </a:stretch>
        </p:blipFill>
        <p:spPr>
          <a:xfrm>
            <a:off x="2286000" y="2895600"/>
            <a:ext cx="3767709" cy="2362200"/>
          </a:xfrm>
          <a:prstGeom prst="rect">
            <a:avLst/>
          </a:prstGeom>
        </p:spPr>
      </p:pic>
      <p:sp>
        <p:nvSpPr>
          <p:cNvPr id="9" name="TextBox 8"/>
          <p:cNvSpPr txBox="1"/>
          <p:nvPr/>
        </p:nvSpPr>
        <p:spPr>
          <a:xfrm>
            <a:off x="2209800" y="5181600"/>
            <a:ext cx="3974165" cy="215444"/>
          </a:xfrm>
          <a:prstGeom prst="rect">
            <a:avLst/>
          </a:prstGeom>
          <a:noFill/>
        </p:spPr>
        <p:txBody>
          <a:bodyPr wrap="none" rtlCol="0">
            <a:spAutoFit/>
          </a:bodyPr>
          <a:lstStyle/>
          <a:p>
            <a:r>
              <a:rPr lang="en-US" sz="800" dirty="0" smtClean="0"/>
              <a:t>http://www.nps.gov/rira/forteachers/classrooms/remember-the-raisin-adventure.htm</a:t>
            </a:r>
            <a:endParaRPr lang="en-US" sz="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River raisin battlefield</a:t>
            </a:r>
            <a:endParaRPr lang="en-US" dirty="0"/>
          </a:p>
        </p:txBody>
      </p:sp>
      <p:pic>
        <p:nvPicPr>
          <p:cNvPr id="4" name="Content Placeholder 3" descr="visitors_center4.jpg"/>
          <p:cNvPicPr>
            <a:picLocks noGrp="1" noChangeAspect="1"/>
          </p:cNvPicPr>
          <p:nvPr>
            <p:ph idx="1"/>
          </p:nvPr>
        </p:nvPicPr>
        <p:blipFill>
          <a:blip r:embed="rId2" cstate="print"/>
          <a:stretch>
            <a:fillRect/>
          </a:stretch>
        </p:blipFill>
        <p:spPr>
          <a:xfrm>
            <a:off x="1676400" y="4191000"/>
            <a:ext cx="4034475" cy="2267744"/>
          </a:xfrm>
        </p:spPr>
      </p:pic>
      <p:pic>
        <p:nvPicPr>
          <p:cNvPr id="5" name="Picture 4" descr="soldiersfare.jpg"/>
          <p:cNvPicPr>
            <a:picLocks noChangeAspect="1"/>
          </p:cNvPicPr>
          <p:nvPr/>
        </p:nvPicPr>
        <p:blipFill>
          <a:blip r:embed="rId3" cstate="print"/>
          <a:stretch>
            <a:fillRect/>
          </a:stretch>
        </p:blipFill>
        <p:spPr>
          <a:xfrm>
            <a:off x="6096000" y="1371600"/>
            <a:ext cx="2667000" cy="3561792"/>
          </a:xfrm>
          <a:prstGeom prst="rect">
            <a:avLst/>
          </a:prstGeom>
        </p:spPr>
      </p:pic>
      <p:pic>
        <p:nvPicPr>
          <p:cNvPr id="6" name="Picture 5" descr="GunSled.jpg"/>
          <p:cNvPicPr>
            <a:picLocks noChangeAspect="1"/>
          </p:cNvPicPr>
          <p:nvPr/>
        </p:nvPicPr>
        <p:blipFill>
          <a:blip r:embed="rId4" cstate="print"/>
          <a:stretch>
            <a:fillRect/>
          </a:stretch>
        </p:blipFill>
        <p:spPr>
          <a:xfrm>
            <a:off x="304800" y="1981200"/>
            <a:ext cx="4343400" cy="1976804"/>
          </a:xfrm>
          <a:prstGeom prst="rect">
            <a:avLst/>
          </a:prstGeom>
        </p:spPr>
      </p:pic>
      <p:sp>
        <p:nvSpPr>
          <p:cNvPr id="7" name="TextBox 6"/>
          <p:cNvSpPr txBox="1"/>
          <p:nvPr/>
        </p:nvSpPr>
        <p:spPr>
          <a:xfrm>
            <a:off x="6172200" y="1143000"/>
            <a:ext cx="2520242" cy="215444"/>
          </a:xfrm>
          <a:prstGeom prst="rect">
            <a:avLst/>
          </a:prstGeom>
          <a:noFill/>
        </p:spPr>
        <p:txBody>
          <a:bodyPr wrap="none" rtlCol="0">
            <a:spAutoFit/>
          </a:bodyPr>
          <a:lstStyle/>
          <a:p>
            <a:r>
              <a:rPr lang="en-US" sz="800" dirty="0" smtClean="0"/>
              <a:t>http://www.riverraisinbattlefield.org/soldiersfare.htm</a:t>
            </a:r>
            <a:endParaRPr lang="en-US" sz="800" dirty="0"/>
          </a:p>
        </p:txBody>
      </p:sp>
      <p:sp>
        <p:nvSpPr>
          <p:cNvPr id="11" name="TextBox 10"/>
          <p:cNvSpPr txBox="1"/>
          <p:nvPr/>
        </p:nvSpPr>
        <p:spPr>
          <a:xfrm>
            <a:off x="2209800" y="6477000"/>
            <a:ext cx="2593980" cy="215444"/>
          </a:xfrm>
          <a:prstGeom prst="rect">
            <a:avLst/>
          </a:prstGeom>
          <a:noFill/>
        </p:spPr>
        <p:txBody>
          <a:bodyPr wrap="none" rtlCol="0">
            <a:spAutoFit/>
          </a:bodyPr>
          <a:lstStyle/>
          <a:p>
            <a:r>
              <a:rPr lang="en-US" sz="800" dirty="0" smtClean="0"/>
              <a:t>http://www.riverraisinbattlefield.org/visitorscenter.htm</a:t>
            </a:r>
            <a:endParaRPr lang="en-US" sz="800" dirty="0"/>
          </a:p>
        </p:txBody>
      </p:sp>
      <p:sp>
        <p:nvSpPr>
          <p:cNvPr id="12" name="TextBox 11"/>
          <p:cNvSpPr txBox="1"/>
          <p:nvPr/>
        </p:nvSpPr>
        <p:spPr>
          <a:xfrm>
            <a:off x="0" y="3962400"/>
            <a:ext cx="2318263" cy="215444"/>
          </a:xfrm>
          <a:prstGeom prst="rect">
            <a:avLst/>
          </a:prstGeom>
          <a:noFill/>
        </p:spPr>
        <p:txBody>
          <a:bodyPr wrap="none" rtlCol="0">
            <a:spAutoFit/>
          </a:bodyPr>
          <a:lstStyle/>
          <a:p>
            <a:r>
              <a:rPr lang="en-US" sz="800" dirty="0" smtClean="0"/>
              <a:t>http://www.riverraisinbattlefield.org/artillery.htm</a:t>
            </a:r>
            <a:endParaRPr lang="en-US" sz="800" dirty="0"/>
          </a:p>
        </p:txBody>
      </p:sp>
      <p:sp>
        <p:nvSpPr>
          <p:cNvPr id="13" name="TextBox 12"/>
          <p:cNvSpPr txBox="1"/>
          <p:nvPr/>
        </p:nvSpPr>
        <p:spPr>
          <a:xfrm>
            <a:off x="152400" y="1371600"/>
            <a:ext cx="5181600" cy="646331"/>
          </a:xfrm>
          <a:prstGeom prst="rect">
            <a:avLst/>
          </a:prstGeom>
          <a:noFill/>
        </p:spPr>
        <p:txBody>
          <a:bodyPr wrap="square" rtlCol="0">
            <a:spAutoFit/>
          </a:bodyPr>
          <a:lstStyle/>
          <a:p>
            <a:r>
              <a:rPr lang="en-US" dirty="0" smtClean="0"/>
              <a:t>The British had several of these 3 lb. winter gun sleds. It could fire a 3 lb. ball about half a mile.</a:t>
            </a:r>
            <a:endParaRPr lang="en-US" dirty="0"/>
          </a:p>
        </p:txBody>
      </p:sp>
      <p:sp>
        <p:nvSpPr>
          <p:cNvPr id="14" name="TextBox 13"/>
          <p:cNvSpPr txBox="1"/>
          <p:nvPr/>
        </p:nvSpPr>
        <p:spPr>
          <a:xfrm>
            <a:off x="6096000" y="4953000"/>
            <a:ext cx="2790622" cy="1754326"/>
          </a:xfrm>
          <a:prstGeom prst="rect">
            <a:avLst/>
          </a:prstGeom>
          <a:noFill/>
        </p:spPr>
        <p:txBody>
          <a:bodyPr wrap="square" rtlCol="0">
            <a:spAutoFit/>
          </a:bodyPr>
          <a:lstStyle/>
          <a:p>
            <a:r>
              <a:rPr lang="en-US" dirty="0" smtClean="0"/>
              <a:t>Men from the Michigan Legionary Corps and the 2</a:t>
            </a:r>
            <a:r>
              <a:rPr lang="en-US" baseline="30000" dirty="0" smtClean="0"/>
              <a:t>nd</a:t>
            </a:r>
            <a:r>
              <a:rPr lang="en-US" dirty="0" smtClean="0"/>
              <a:t> Michigan Territorial Militia Regiment fought with poorer Kentucky volunteers.</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Tide of War changes</a:t>
            </a:r>
            <a:endParaRPr lang="en-US" dirty="0"/>
          </a:p>
        </p:txBody>
      </p:sp>
      <p:sp>
        <p:nvSpPr>
          <p:cNvPr id="3" name="Content Placeholder 2"/>
          <p:cNvSpPr>
            <a:spLocks noGrp="1"/>
          </p:cNvSpPr>
          <p:nvPr>
            <p:ph sz="quarter" idx="1"/>
          </p:nvPr>
        </p:nvSpPr>
        <p:spPr>
          <a:xfrm>
            <a:off x="381000" y="1447801"/>
            <a:ext cx="8305800" cy="2438400"/>
          </a:xfrm>
        </p:spPr>
        <p:txBody>
          <a:bodyPr>
            <a:normAutofit fontScale="85000" lnSpcReduction="10000"/>
          </a:bodyPr>
          <a:lstStyle/>
          <a:p>
            <a:r>
              <a:rPr lang="en-US" dirty="0" smtClean="0"/>
              <a:t>Gen. Harrison, with funds from Ohio Governor, Return </a:t>
            </a:r>
            <a:r>
              <a:rPr lang="en-US" dirty="0" err="1" smtClean="0"/>
              <a:t>Meigs</a:t>
            </a:r>
            <a:r>
              <a:rPr lang="en-US" dirty="0" smtClean="0"/>
              <a:t>, orders the construction of Fort </a:t>
            </a:r>
            <a:r>
              <a:rPr lang="en-US" dirty="0" err="1" smtClean="0"/>
              <a:t>Meigs</a:t>
            </a:r>
            <a:r>
              <a:rPr lang="en-US" dirty="0" smtClean="0"/>
              <a:t> in Ohio in Feb. 1813, just south of Toledo</a:t>
            </a:r>
          </a:p>
          <a:p>
            <a:r>
              <a:rPr lang="en-US" dirty="0" smtClean="0"/>
              <a:t>May 1813 – British Col. Procter and Indian allies under Tecumseh attacked for 9 days, but can’t overrun fort because Indians lose interest</a:t>
            </a:r>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352800" y="4038600"/>
            <a:ext cx="3962400" cy="2492251"/>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8200" y="4175696"/>
            <a:ext cx="1676400" cy="1967948"/>
          </a:xfrm>
          <a:prstGeom prst="rect">
            <a:avLst/>
          </a:prstGeom>
        </p:spPr>
      </p:pic>
      <p:sp>
        <p:nvSpPr>
          <p:cNvPr id="6" name="TextBox 5"/>
          <p:cNvSpPr txBox="1"/>
          <p:nvPr/>
        </p:nvSpPr>
        <p:spPr>
          <a:xfrm>
            <a:off x="632268" y="6143644"/>
            <a:ext cx="2088264" cy="400110"/>
          </a:xfrm>
          <a:prstGeom prst="rect">
            <a:avLst/>
          </a:prstGeom>
          <a:noFill/>
        </p:spPr>
        <p:txBody>
          <a:bodyPr wrap="none" rtlCol="0">
            <a:spAutoFit/>
          </a:bodyPr>
          <a:lstStyle/>
          <a:p>
            <a:r>
              <a:rPr lang="en-US" sz="2000" dirty="0" smtClean="0"/>
              <a:t>Col. Henry Procter</a:t>
            </a:r>
            <a:endParaRPr lang="en-US" sz="2000" dirty="0"/>
          </a:p>
        </p:txBody>
      </p:sp>
      <p:sp>
        <p:nvSpPr>
          <p:cNvPr id="7" name="TextBox 6"/>
          <p:cNvSpPr txBox="1"/>
          <p:nvPr/>
        </p:nvSpPr>
        <p:spPr>
          <a:xfrm>
            <a:off x="7391400" y="4114800"/>
            <a:ext cx="1600200" cy="2031325"/>
          </a:xfrm>
          <a:prstGeom prst="rect">
            <a:avLst/>
          </a:prstGeom>
          <a:noFill/>
        </p:spPr>
        <p:txBody>
          <a:bodyPr wrap="square" rtlCol="0">
            <a:spAutoFit/>
          </a:bodyPr>
          <a:lstStyle/>
          <a:p>
            <a:r>
              <a:rPr lang="en-US" dirty="0" smtClean="0">
                <a:solidFill>
                  <a:srgbClr val="C00000"/>
                </a:solidFill>
              </a:rPr>
              <a:t>Fort </a:t>
            </a:r>
            <a:r>
              <a:rPr lang="en-US" dirty="0" err="1" smtClean="0">
                <a:solidFill>
                  <a:srgbClr val="C00000"/>
                </a:solidFill>
              </a:rPr>
              <a:t>Meigs</a:t>
            </a:r>
            <a:r>
              <a:rPr lang="en-US" dirty="0" smtClean="0">
                <a:solidFill>
                  <a:srgbClr val="C00000"/>
                </a:solidFill>
              </a:rPr>
              <a:t> is the largest wooden walled fort in America, measuring 10 acres</a:t>
            </a:r>
            <a:endParaRPr lang="en-US" dirty="0">
              <a:solidFill>
                <a:srgbClr val="C00000"/>
              </a:solidFill>
            </a:endParaRPr>
          </a:p>
        </p:txBody>
      </p:sp>
      <p:sp>
        <p:nvSpPr>
          <p:cNvPr id="8" name="TextBox 7"/>
          <p:cNvSpPr txBox="1"/>
          <p:nvPr/>
        </p:nvSpPr>
        <p:spPr>
          <a:xfrm>
            <a:off x="0" y="6642556"/>
            <a:ext cx="4179349" cy="215444"/>
          </a:xfrm>
          <a:prstGeom prst="rect">
            <a:avLst/>
          </a:prstGeom>
          <a:noFill/>
        </p:spPr>
        <p:txBody>
          <a:bodyPr wrap="none" rtlCol="0">
            <a:spAutoFit/>
          </a:bodyPr>
          <a:lstStyle/>
          <a:p>
            <a:r>
              <a:rPr lang="en-US" sz="800" dirty="0" smtClean="0"/>
              <a:t>http://1812.myweeverapp.com/wp-content/uploads/2012/05/Procter_Prelude-to-War.jpg</a:t>
            </a:r>
            <a:endParaRPr lang="en-US" sz="800" dirty="0"/>
          </a:p>
        </p:txBody>
      </p:sp>
      <p:sp>
        <p:nvSpPr>
          <p:cNvPr id="9" name="TextBox 8"/>
          <p:cNvSpPr txBox="1"/>
          <p:nvPr/>
        </p:nvSpPr>
        <p:spPr>
          <a:xfrm>
            <a:off x="4876800" y="6642556"/>
            <a:ext cx="2502608" cy="215444"/>
          </a:xfrm>
          <a:prstGeom prst="rect">
            <a:avLst/>
          </a:prstGeom>
          <a:noFill/>
        </p:spPr>
        <p:txBody>
          <a:bodyPr wrap="none" rtlCol="0">
            <a:spAutoFit/>
          </a:bodyPr>
          <a:lstStyle/>
          <a:p>
            <a:r>
              <a:rPr lang="en-US" sz="800" dirty="0" smtClean="0"/>
              <a:t>http://www.touring-ohio.com/history/fort-meigs.html</a:t>
            </a:r>
            <a:endParaRPr lang="en-US" sz="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05600" y="152400"/>
            <a:ext cx="2326747" cy="2462166"/>
          </a:xfrm>
          <a:prstGeom prst="rect">
            <a:avLst/>
          </a:prstGeom>
        </p:spPr>
      </p:pic>
      <p:sp>
        <p:nvSpPr>
          <p:cNvPr id="2" name="Title 1"/>
          <p:cNvSpPr>
            <a:spLocks noGrp="1"/>
          </p:cNvSpPr>
          <p:nvPr>
            <p:ph type="title"/>
          </p:nvPr>
        </p:nvSpPr>
        <p:spPr>
          <a:xfrm>
            <a:off x="762000" y="533400"/>
            <a:ext cx="5105400" cy="685800"/>
          </a:xfrm>
        </p:spPr>
        <p:txBody>
          <a:bodyPr>
            <a:normAutofit fontScale="90000"/>
          </a:bodyPr>
          <a:lstStyle/>
          <a:p>
            <a:r>
              <a:rPr lang="en-US" dirty="0" smtClean="0"/>
              <a:t>Major George </a:t>
            </a:r>
            <a:r>
              <a:rPr lang="en-US" dirty="0" err="1" smtClean="0"/>
              <a:t>Croghan</a:t>
            </a:r>
            <a:endParaRPr lang="en-US" dirty="0"/>
          </a:p>
        </p:txBody>
      </p:sp>
      <p:sp>
        <p:nvSpPr>
          <p:cNvPr id="3" name="Content Placeholder 2"/>
          <p:cNvSpPr>
            <a:spLocks noGrp="1"/>
          </p:cNvSpPr>
          <p:nvPr>
            <p:ph sz="quarter" idx="1"/>
          </p:nvPr>
        </p:nvSpPr>
        <p:spPr>
          <a:xfrm>
            <a:off x="152400" y="1066800"/>
            <a:ext cx="5867400" cy="5287963"/>
          </a:xfrm>
        </p:spPr>
        <p:txBody>
          <a:bodyPr>
            <a:noAutofit/>
          </a:bodyPr>
          <a:lstStyle/>
          <a:p>
            <a:pPr>
              <a:buNone/>
            </a:pPr>
            <a:endParaRPr lang="en-US" sz="1500" dirty="0" smtClean="0">
              <a:solidFill>
                <a:srgbClr val="0070C0"/>
              </a:solidFill>
            </a:endParaRPr>
          </a:p>
          <a:p>
            <a:r>
              <a:rPr lang="en-US" sz="1500" dirty="0" smtClean="0"/>
              <a:t>Nephew of George Rogers Clark (</a:t>
            </a:r>
            <a:r>
              <a:rPr lang="en-US" sz="1500" i="1" dirty="0" smtClean="0"/>
              <a:t>Battle of Vincennes</a:t>
            </a:r>
            <a:r>
              <a:rPr lang="en-US" sz="1500" dirty="0" smtClean="0"/>
              <a:t>) and William Clark (</a:t>
            </a:r>
            <a:r>
              <a:rPr lang="en-US" sz="1500" i="1" dirty="0" smtClean="0"/>
              <a:t>Lewis and Clark</a:t>
            </a:r>
            <a:r>
              <a:rPr lang="en-US" sz="1500" dirty="0" smtClean="0"/>
              <a:t>)</a:t>
            </a:r>
          </a:p>
          <a:p>
            <a:r>
              <a:rPr lang="en-US" sz="1500" dirty="0" smtClean="0"/>
              <a:t>Fought in the Battle of Tippecanoe in 1811</a:t>
            </a:r>
          </a:p>
          <a:p>
            <a:r>
              <a:rPr lang="en-US" sz="1500" dirty="0" smtClean="0"/>
              <a:t>Gov. Harrison wanted </a:t>
            </a:r>
            <a:r>
              <a:rPr lang="en-US" sz="1500" dirty="0" err="1" smtClean="0"/>
              <a:t>Croghan</a:t>
            </a:r>
            <a:r>
              <a:rPr lang="en-US" sz="1500" dirty="0" smtClean="0"/>
              <a:t> to abandon the fort, believing he was hopelessly outnumbered. </a:t>
            </a:r>
            <a:r>
              <a:rPr lang="en-US" sz="1500" dirty="0" err="1" smtClean="0"/>
              <a:t>Croghan</a:t>
            </a:r>
            <a:r>
              <a:rPr lang="en-US" sz="1500" dirty="0" smtClean="0"/>
              <a:t> writes to Harrison</a:t>
            </a:r>
            <a:r>
              <a:rPr lang="en-US" sz="1500" dirty="0" smtClean="0">
                <a:solidFill>
                  <a:schemeClr val="tx1"/>
                </a:solidFill>
              </a:rPr>
              <a:t>: </a:t>
            </a:r>
            <a:r>
              <a:rPr lang="en-US" sz="1500" b="1" dirty="0" smtClean="0">
                <a:solidFill>
                  <a:schemeClr val="tx1"/>
                </a:solidFill>
              </a:rPr>
              <a:t>“We have decided to maintain this place, and by Heaven we can.”</a:t>
            </a:r>
            <a:endParaRPr lang="en-US" sz="1500" dirty="0" smtClean="0"/>
          </a:p>
          <a:p>
            <a:r>
              <a:rPr lang="en-US" sz="1500" dirty="0" smtClean="0"/>
              <a:t>British surround fort and demand surrender, but 2</a:t>
            </a:r>
            <a:r>
              <a:rPr lang="en-US" sz="1500" baseline="30000" dirty="0" smtClean="0"/>
              <a:t>nd</a:t>
            </a:r>
            <a:r>
              <a:rPr lang="en-US" sz="1500" dirty="0" smtClean="0"/>
              <a:t> Lt. Shipp tells them: “</a:t>
            </a:r>
            <a:r>
              <a:rPr lang="en-US" sz="1500" b="1" dirty="0" smtClean="0"/>
              <a:t>When the fort shall be taken, there will be none to massacre. It will not be given up while a man is able to resist</a:t>
            </a:r>
            <a:r>
              <a:rPr lang="en-US" sz="1500" dirty="0" smtClean="0"/>
              <a:t>.”</a:t>
            </a:r>
          </a:p>
          <a:p>
            <a:r>
              <a:rPr lang="en-US" sz="1500" dirty="0" err="1" smtClean="0"/>
              <a:t>Croghan</a:t>
            </a:r>
            <a:r>
              <a:rPr lang="en-US" sz="1500" dirty="0" smtClean="0"/>
              <a:t> then tells Shipp</a:t>
            </a:r>
            <a:r>
              <a:rPr lang="en-US" sz="1500" dirty="0" smtClean="0">
                <a:solidFill>
                  <a:schemeClr val="tx1"/>
                </a:solidFill>
              </a:rPr>
              <a:t>: </a:t>
            </a:r>
            <a:r>
              <a:rPr lang="en-US" sz="1500" b="1" dirty="0" smtClean="0">
                <a:solidFill>
                  <a:schemeClr val="tx1"/>
                </a:solidFill>
              </a:rPr>
              <a:t>“Shipp, come in, and we'll blow them all to hell!”</a:t>
            </a:r>
          </a:p>
          <a:p>
            <a:r>
              <a:rPr lang="en-US" sz="1500" dirty="0" smtClean="0"/>
              <a:t>Defended </a:t>
            </a:r>
            <a:r>
              <a:rPr lang="en-US" sz="1500" b="1" dirty="0" smtClean="0"/>
              <a:t>Fort Stephenson in Ohio </a:t>
            </a:r>
            <a:r>
              <a:rPr lang="en-US" sz="1500" dirty="0" smtClean="0"/>
              <a:t>against Procter and 400 British and 200 Indians, with only 160 men and 1 six-lb cannon called “Old Betsy.” </a:t>
            </a:r>
            <a:r>
              <a:rPr lang="en-US" sz="1500" dirty="0" err="1" smtClean="0"/>
              <a:t>Croghan</a:t>
            </a:r>
            <a:r>
              <a:rPr lang="en-US" sz="1500" dirty="0" smtClean="0"/>
              <a:t> lost only one man and seven were wounded while killing 50 British (including all the officers). </a:t>
            </a:r>
          </a:p>
          <a:p>
            <a:r>
              <a:rPr lang="en-US" sz="1500" dirty="0" smtClean="0"/>
              <a:t>TURNING POINT OF THE WAR OF 1812</a:t>
            </a:r>
          </a:p>
          <a:p>
            <a:r>
              <a:rPr lang="en-US" sz="1500" dirty="0" err="1" smtClean="0"/>
              <a:t>Croghan</a:t>
            </a:r>
            <a:r>
              <a:rPr lang="en-US" sz="1500" dirty="0" smtClean="0"/>
              <a:t> was promoted to Colonel and was awarded the Congressional Gold Medal 23 years later.</a:t>
            </a:r>
          </a:p>
        </p:txBody>
      </p:sp>
      <p:pic>
        <p:nvPicPr>
          <p:cNvPr id="5" name="Picture 4" descr="fort_stephenson.jpg"/>
          <p:cNvPicPr>
            <a:picLocks noChangeAspect="1"/>
          </p:cNvPicPr>
          <p:nvPr/>
        </p:nvPicPr>
        <p:blipFill>
          <a:blip r:embed="rId3" cstate="print"/>
          <a:stretch>
            <a:fillRect/>
          </a:stretch>
        </p:blipFill>
        <p:spPr>
          <a:xfrm>
            <a:off x="5867400" y="2667000"/>
            <a:ext cx="3089189" cy="1828800"/>
          </a:xfrm>
          <a:prstGeom prst="rect">
            <a:avLst/>
          </a:prstGeom>
        </p:spPr>
      </p:pic>
      <p:sp>
        <p:nvSpPr>
          <p:cNvPr id="6" name="TextBox 5"/>
          <p:cNvSpPr txBox="1"/>
          <p:nvPr/>
        </p:nvSpPr>
        <p:spPr>
          <a:xfrm>
            <a:off x="6019800" y="4724400"/>
            <a:ext cx="2895600" cy="1477328"/>
          </a:xfrm>
          <a:prstGeom prst="rect">
            <a:avLst/>
          </a:prstGeom>
          <a:noFill/>
        </p:spPr>
        <p:txBody>
          <a:bodyPr wrap="square" rtlCol="0">
            <a:spAutoFit/>
          </a:bodyPr>
          <a:lstStyle/>
          <a:p>
            <a:r>
              <a:rPr lang="en-US" dirty="0" smtClean="0">
                <a:solidFill>
                  <a:srgbClr val="FF0000"/>
                </a:solidFill>
              </a:rPr>
              <a:t>Colonel Mills Stephenson sited and built the fort in June 1812.  </a:t>
            </a:r>
            <a:r>
              <a:rPr lang="en-US" dirty="0" err="1" smtClean="0">
                <a:solidFill>
                  <a:srgbClr val="FF0000"/>
                </a:solidFill>
              </a:rPr>
              <a:t>Croghan</a:t>
            </a:r>
            <a:r>
              <a:rPr lang="en-US" dirty="0" smtClean="0">
                <a:solidFill>
                  <a:srgbClr val="FF0000"/>
                </a:solidFill>
              </a:rPr>
              <a:t>, only 21 years old, defended it on July 31 - Aug. 2, 1813.</a:t>
            </a:r>
            <a:endParaRPr lang="en-US" dirty="0">
              <a:solidFill>
                <a:srgbClr val="FF0000"/>
              </a:solidFill>
            </a:endParaRPr>
          </a:p>
        </p:txBody>
      </p:sp>
      <p:sp>
        <p:nvSpPr>
          <p:cNvPr id="8" name="TextBox 7"/>
          <p:cNvSpPr txBox="1"/>
          <p:nvPr/>
        </p:nvSpPr>
        <p:spPr>
          <a:xfrm>
            <a:off x="228600" y="838200"/>
            <a:ext cx="184731" cy="369332"/>
          </a:xfrm>
          <a:prstGeom prst="rect">
            <a:avLst/>
          </a:prstGeom>
          <a:noFill/>
        </p:spPr>
        <p:txBody>
          <a:bodyPr wrap="none" rtlCol="0">
            <a:spAutoFit/>
          </a:bodyPr>
          <a:lstStyle/>
          <a:p>
            <a:endParaRPr lang="en-US" dirty="0">
              <a:solidFill>
                <a:srgbClr val="FF0000"/>
              </a:solidFill>
            </a:endParaRPr>
          </a:p>
        </p:txBody>
      </p:sp>
      <p:sp>
        <p:nvSpPr>
          <p:cNvPr id="10" name="TextBox 9"/>
          <p:cNvSpPr txBox="1"/>
          <p:nvPr/>
        </p:nvSpPr>
        <p:spPr>
          <a:xfrm>
            <a:off x="6226214" y="2438400"/>
            <a:ext cx="2917786" cy="215444"/>
          </a:xfrm>
          <a:prstGeom prst="rect">
            <a:avLst/>
          </a:prstGeom>
          <a:noFill/>
        </p:spPr>
        <p:txBody>
          <a:bodyPr wrap="none" rtlCol="0">
            <a:spAutoFit/>
          </a:bodyPr>
          <a:lstStyle/>
          <a:p>
            <a:r>
              <a:rPr lang="en-US" sz="800" dirty="0" smtClean="0"/>
              <a:t>http://www.touring-ohio.com/northwest/fremont/fremont.html</a:t>
            </a:r>
            <a:endParaRPr lang="en-US" sz="800" dirty="0"/>
          </a:p>
        </p:txBody>
      </p:sp>
      <p:sp>
        <p:nvSpPr>
          <p:cNvPr id="11" name="TextBox 10"/>
          <p:cNvSpPr txBox="1"/>
          <p:nvPr/>
        </p:nvSpPr>
        <p:spPr>
          <a:xfrm>
            <a:off x="5943600" y="4495800"/>
            <a:ext cx="2763898" cy="215444"/>
          </a:xfrm>
          <a:prstGeom prst="rect">
            <a:avLst/>
          </a:prstGeom>
          <a:noFill/>
        </p:spPr>
        <p:txBody>
          <a:bodyPr wrap="none" rtlCol="0">
            <a:spAutoFit/>
          </a:bodyPr>
          <a:lstStyle/>
          <a:p>
            <a:r>
              <a:rPr lang="en-US" sz="800" dirty="0" smtClean="0"/>
              <a:t>http://www.touring-ohio.com/history/fort-stephenson.html</a:t>
            </a:r>
            <a:endParaRPr lang="en-US" sz="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457200" y="304800"/>
            <a:ext cx="8229600" cy="1143000"/>
          </a:xfrm>
        </p:spPr>
        <p:txBody>
          <a:bodyPr/>
          <a:lstStyle/>
          <a:p>
            <a:r>
              <a:rPr lang="en-US" dirty="0" smtClean="0">
                <a:ea typeface="ＭＳ Ｐゴシック" pitchFamily="34" charset="-128"/>
              </a:rPr>
              <a:t>“Mad” Anthony Wayne</a:t>
            </a:r>
          </a:p>
        </p:txBody>
      </p:sp>
      <p:sp>
        <p:nvSpPr>
          <p:cNvPr id="95235" name="Content Placeholder 2"/>
          <p:cNvSpPr>
            <a:spLocks noGrp="1"/>
          </p:cNvSpPr>
          <p:nvPr>
            <p:ph idx="1"/>
          </p:nvPr>
        </p:nvSpPr>
        <p:spPr>
          <a:xfrm>
            <a:off x="228600" y="1524000"/>
            <a:ext cx="6172200" cy="4876800"/>
          </a:xfrm>
        </p:spPr>
        <p:txBody>
          <a:bodyPr>
            <a:normAutofit fontScale="85000" lnSpcReduction="20000"/>
          </a:bodyPr>
          <a:lstStyle/>
          <a:p>
            <a:r>
              <a:rPr lang="en-US" sz="2800" dirty="0" smtClean="0">
                <a:ea typeface="ＭＳ Ｐゴシック" pitchFamily="34" charset="-128"/>
              </a:rPr>
              <a:t>Earned nickname in the Revolutionary War with his daring tactics</a:t>
            </a:r>
          </a:p>
          <a:p>
            <a:r>
              <a:rPr lang="en-US" sz="2800" dirty="0" smtClean="0">
                <a:ea typeface="ＭＳ Ｐゴシック" pitchFamily="34" charset="-128"/>
              </a:rPr>
              <a:t>Trained his 2,500 men for over a year in Indian warfare tactics</a:t>
            </a:r>
          </a:p>
          <a:p>
            <a:pPr>
              <a:buNone/>
            </a:pPr>
            <a:endParaRPr lang="en-US" sz="2800" dirty="0" smtClean="0">
              <a:ea typeface="ＭＳ Ｐゴシック" pitchFamily="34" charset="-128"/>
            </a:endParaRPr>
          </a:p>
          <a:p>
            <a:r>
              <a:rPr lang="en-US" sz="2800" dirty="0" smtClean="0">
                <a:ea typeface="ＭＳ Ｐゴシック" pitchFamily="34" charset="-128"/>
              </a:rPr>
              <a:t>“The Americans are now led by a chief who never sleeps…. The day and the night are alike to him during the times he has marched on our villages.  In spite of the watchfulness of our braves, never have we been able to surprise him.  Think well of it!  There is something that whispers to me it would be prudent to listen to offers of peace.” 	</a:t>
            </a:r>
          </a:p>
          <a:p>
            <a:pPr lvl="5">
              <a:buNone/>
            </a:pPr>
            <a:r>
              <a:rPr lang="en-US" sz="2800" dirty="0" smtClean="0">
                <a:ea typeface="ＭＳ Ｐゴシック" pitchFamily="34" charset="-128"/>
              </a:rPr>
              <a:t>	  -  Little Turtle, 1794</a:t>
            </a:r>
          </a:p>
        </p:txBody>
      </p:sp>
      <p:pic>
        <p:nvPicPr>
          <p:cNvPr id="95237" name="Picture 4" descr="Anthony Wayne.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77000" y="1295400"/>
            <a:ext cx="254233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6629400" y="4495800"/>
            <a:ext cx="2175596" cy="215444"/>
          </a:xfrm>
          <a:prstGeom prst="rect">
            <a:avLst/>
          </a:prstGeom>
          <a:noFill/>
        </p:spPr>
        <p:txBody>
          <a:bodyPr wrap="none" rtlCol="0">
            <a:spAutoFit/>
          </a:bodyPr>
          <a:lstStyle/>
          <a:p>
            <a:r>
              <a:rPr lang="en-US" sz="800" dirty="0" smtClean="0"/>
              <a:t>http://en.wikipedia.org/wiki/Anthony_Wayne</a:t>
            </a:r>
            <a:endParaRPr lang="en-US" sz="800" dirty="0"/>
          </a:p>
        </p:txBody>
      </p:sp>
    </p:spTree>
    <p:extLst>
      <p:ext uri="{BB962C8B-B14F-4D97-AF65-F5344CB8AC3E}">
        <p14:creationId xmlns:p14="http://schemas.microsoft.com/office/powerpoint/2010/main" xmlns="" val="25799919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33400"/>
            <a:ext cx="7239000" cy="685800"/>
          </a:xfrm>
        </p:spPr>
        <p:txBody>
          <a:bodyPr>
            <a:normAutofit/>
          </a:bodyPr>
          <a:lstStyle/>
          <a:p>
            <a:r>
              <a:rPr lang="en-US" dirty="0" smtClean="0"/>
              <a:t>Comm</a:t>
            </a:r>
            <a:r>
              <a:rPr lang="en-US" dirty="0"/>
              <a:t>.</a:t>
            </a:r>
            <a:r>
              <a:rPr lang="en-US" dirty="0" smtClean="0"/>
              <a:t> Oliver Hazard Perry</a:t>
            </a:r>
            <a:endParaRPr lang="en-US" dirty="0"/>
          </a:p>
        </p:txBody>
      </p:sp>
      <p:sp>
        <p:nvSpPr>
          <p:cNvPr id="4" name="TextBox 17"/>
          <p:cNvSpPr txBox="1">
            <a:spLocks noGrp="1" noChangeArrowheads="1"/>
          </p:cNvSpPr>
          <p:nvPr>
            <p:ph sz="quarter" idx="1"/>
          </p:nvPr>
        </p:nvSpPr>
        <p:spPr bwMode="auto">
          <a:xfrm>
            <a:off x="381000" y="2209800"/>
            <a:ext cx="7086600" cy="4647426"/>
          </a:xfrm>
          <a:prstGeom prst="rect">
            <a:avLst/>
          </a:prstGeom>
          <a:noFill/>
          <a:ln w="9525">
            <a:noFill/>
            <a:miter lim="800000"/>
            <a:headEnd/>
            <a:tailEnd/>
          </a:ln>
        </p:spPr>
        <p:txBody>
          <a:bodyPr wrap="square">
            <a:spAutoFit/>
          </a:bodyPr>
          <a:lstStyle/>
          <a:p>
            <a:endParaRPr lang="en-US" dirty="0" smtClean="0">
              <a:latin typeface="Calibri" pitchFamily="34" charset="0"/>
            </a:endParaRPr>
          </a:p>
          <a:p>
            <a:endParaRPr lang="en-US" dirty="0" smtClean="0">
              <a:latin typeface="Calibri" pitchFamily="34" charset="0"/>
            </a:endParaRPr>
          </a:p>
          <a:p>
            <a:r>
              <a:rPr lang="en-US" sz="2400" dirty="0" smtClean="0">
                <a:latin typeface="Calibri" pitchFamily="34" charset="0"/>
              </a:rPr>
              <a:t>At start of the war, British Navy outnumbered American ships 17 to 1.  </a:t>
            </a:r>
          </a:p>
          <a:p>
            <a:r>
              <a:rPr lang="en-US" sz="2400" dirty="0" smtClean="0">
                <a:latin typeface="Calibri" pitchFamily="34" charset="0"/>
              </a:rPr>
              <a:t>Oversaw the construction of the American fleet. Commanded </a:t>
            </a:r>
            <a:r>
              <a:rPr lang="en-US" sz="2400" dirty="0">
                <a:latin typeface="Calibri" pitchFamily="34" charset="0"/>
              </a:rPr>
              <a:t>9</a:t>
            </a:r>
            <a:r>
              <a:rPr lang="en-US" sz="2400" dirty="0" smtClean="0">
                <a:latin typeface="Calibri" pitchFamily="34" charset="0"/>
              </a:rPr>
              <a:t> ships in Lake Erie. </a:t>
            </a:r>
          </a:p>
          <a:p>
            <a:r>
              <a:rPr lang="en-US" sz="2400" dirty="0" smtClean="0">
                <a:latin typeface="Calibri" pitchFamily="34" charset="0"/>
              </a:rPr>
              <a:t>Prevented British ships from re-supplying Fort </a:t>
            </a:r>
            <a:r>
              <a:rPr lang="en-US" sz="2400" dirty="0" err="1" smtClean="0">
                <a:latin typeface="Calibri" pitchFamily="34" charset="0"/>
              </a:rPr>
              <a:t>Amherstburg</a:t>
            </a:r>
            <a:r>
              <a:rPr lang="en-US" sz="2400" dirty="0" smtClean="0">
                <a:latin typeface="Calibri" pitchFamily="34" charset="0"/>
              </a:rPr>
              <a:t> by waiting in Put-in-Bay </a:t>
            </a:r>
          </a:p>
          <a:p>
            <a:r>
              <a:rPr lang="en-US" sz="2400" dirty="0" smtClean="0">
                <a:latin typeface="Calibri" pitchFamily="34" charset="0"/>
              </a:rPr>
              <a:t>Sept. 10, 1813 – </a:t>
            </a:r>
            <a:r>
              <a:rPr lang="en-US" sz="2400" b="1" dirty="0" smtClean="0">
                <a:latin typeface="Calibri" pitchFamily="34" charset="0"/>
              </a:rPr>
              <a:t>The Battle of Lake Erie</a:t>
            </a:r>
          </a:p>
          <a:p>
            <a:endParaRPr lang="en-US" dirty="0">
              <a:latin typeface="Calibri" pitchFamily="34" charset="0"/>
            </a:endParaRPr>
          </a:p>
        </p:txBody>
      </p:sp>
      <p:sp>
        <p:nvSpPr>
          <p:cNvPr id="5" name="TextBox 4"/>
          <p:cNvSpPr txBox="1"/>
          <p:nvPr/>
        </p:nvSpPr>
        <p:spPr>
          <a:xfrm>
            <a:off x="3657600" y="1295400"/>
            <a:ext cx="3810000" cy="1200329"/>
          </a:xfrm>
          <a:prstGeom prst="rect">
            <a:avLst/>
          </a:prstGeom>
          <a:noFill/>
        </p:spPr>
        <p:txBody>
          <a:bodyPr wrap="square" rtlCol="0">
            <a:spAutoFit/>
          </a:bodyPr>
          <a:lstStyle/>
          <a:p>
            <a:r>
              <a:rPr lang="en-US" dirty="0" smtClean="0"/>
              <a:t>Perry was a direct descendent of William Wallace, who led the Scots in a war for independence against England in the 13</a:t>
            </a:r>
            <a:r>
              <a:rPr lang="en-US" baseline="30000" dirty="0" smtClean="0"/>
              <a:t>th</a:t>
            </a:r>
            <a:r>
              <a:rPr lang="en-US" dirty="0" smtClean="0"/>
              <a:t> century.  </a:t>
            </a:r>
            <a:endParaRPr lang="en-US" dirty="0"/>
          </a:p>
        </p:txBody>
      </p:sp>
      <p:pic>
        <p:nvPicPr>
          <p:cNvPr id="6" name="Picture 5" descr="220px-Braveheart_imp.jpg"/>
          <p:cNvPicPr>
            <a:picLocks noChangeAspect="1"/>
          </p:cNvPicPr>
          <p:nvPr/>
        </p:nvPicPr>
        <p:blipFill>
          <a:blip r:embed="rId2" cstate="print"/>
          <a:stretch>
            <a:fillRect/>
          </a:stretch>
        </p:blipFill>
        <p:spPr>
          <a:xfrm>
            <a:off x="7467600" y="1219200"/>
            <a:ext cx="1524000" cy="2209799"/>
          </a:xfrm>
          <a:prstGeom prst="rect">
            <a:avLst/>
          </a:prstGeom>
        </p:spPr>
      </p:pic>
      <p:pic>
        <p:nvPicPr>
          <p:cNvPr id="7" name="Picture 6" descr="220px-Commodore_Matthew_Calbraith_Perry.png"/>
          <p:cNvPicPr>
            <a:picLocks noChangeAspect="1"/>
          </p:cNvPicPr>
          <p:nvPr/>
        </p:nvPicPr>
        <p:blipFill>
          <a:blip r:embed="rId3" cstate="print"/>
          <a:stretch>
            <a:fillRect/>
          </a:stretch>
        </p:blipFill>
        <p:spPr>
          <a:xfrm>
            <a:off x="7391400" y="3657600"/>
            <a:ext cx="1284832" cy="1600200"/>
          </a:xfrm>
          <a:prstGeom prst="rect">
            <a:avLst/>
          </a:prstGeom>
        </p:spPr>
      </p:pic>
      <p:sp>
        <p:nvSpPr>
          <p:cNvPr id="9" name="TextBox 8"/>
          <p:cNvSpPr txBox="1"/>
          <p:nvPr/>
        </p:nvSpPr>
        <p:spPr>
          <a:xfrm>
            <a:off x="228600" y="2971800"/>
            <a:ext cx="2377574" cy="215444"/>
          </a:xfrm>
          <a:prstGeom prst="rect">
            <a:avLst/>
          </a:prstGeom>
          <a:noFill/>
        </p:spPr>
        <p:txBody>
          <a:bodyPr wrap="none" rtlCol="0">
            <a:spAutoFit/>
          </a:bodyPr>
          <a:lstStyle/>
          <a:p>
            <a:r>
              <a:rPr lang="en-US" sz="800" dirty="0" smtClean="0"/>
              <a:t>http://en.wikipedia.org/wiki/Oliver_Hazard_Perry</a:t>
            </a:r>
            <a:endParaRPr lang="en-US" sz="800" dirty="0"/>
          </a:p>
        </p:txBody>
      </p:sp>
      <p:pic>
        <p:nvPicPr>
          <p:cNvPr id="10" name="Picture 9" descr="220px-Portrait_of_Oliver_Hazard_Perry,_1818.jpg"/>
          <p:cNvPicPr>
            <a:picLocks noChangeAspect="1"/>
          </p:cNvPicPr>
          <p:nvPr/>
        </p:nvPicPr>
        <p:blipFill>
          <a:blip r:embed="rId4" cstate="print"/>
          <a:stretch>
            <a:fillRect/>
          </a:stretch>
        </p:blipFill>
        <p:spPr>
          <a:xfrm>
            <a:off x="304800" y="304800"/>
            <a:ext cx="2111022" cy="2590800"/>
          </a:xfrm>
          <a:prstGeom prst="rect">
            <a:avLst/>
          </a:prstGeom>
        </p:spPr>
      </p:pic>
      <p:sp>
        <p:nvSpPr>
          <p:cNvPr id="11" name="TextBox 10"/>
          <p:cNvSpPr txBox="1"/>
          <p:nvPr/>
        </p:nvSpPr>
        <p:spPr>
          <a:xfrm>
            <a:off x="7162800" y="5181600"/>
            <a:ext cx="1981200" cy="1200329"/>
          </a:xfrm>
          <a:prstGeom prst="rect">
            <a:avLst/>
          </a:prstGeom>
          <a:noFill/>
        </p:spPr>
        <p:txBody>
          <a:bodyPr wrap="square" rtlCol="0">
            <a:spAutoFit/>
          </a:bodyPr>
          <a:lstStyle/>
          <a:p>
            <a:r>
              <a:rPr lang="en-US" dirty="0" smtClean="0"/>
              <a:t>His younger brother, Matthew, “opened” Japan in 1853</a:t>
            </a:r>
            <a:endParaRPr lang="en-US" dirty="0"/>
          </a:p>
        </p:txBody>
      </p:sp>
      <p:sp>
        <p:nvSpPr>
          <p:cNvPr id="12" name="TextBox 11"/>
          <p:cNvSpPr txBox="1"/>
          <p:nvPr/>
        </p:nvSpPr>
        <p:spPr>
          <a:xfrm>
            <a:off x="6705600" y="6324600"/>
            <a:ext cx="2270173" cy="215444"/>
          </a:xfrm>
          <a:prstGeom prst="rect">
            <a:avLst/>
          </a:prstGeom>
          <a:noFill/>
        </p:spPr>
        <p:txBody>
          <a:bodyPr wrap="none" rtlCol="0">
            <a:spAutoFit/>
          </a:bodyPr>
          <a:lstStyle/>
          <a:p>
            <a:r>
              <a:rPr lang="en-US" sz="800" dirty="0" smtClean="0"/>
              <a:t>http://en.wikipedia.org/wiki/Matthew_C._Perry</a:t>
            </a:r>
            <a:endParaRPr lang="en-US" sz="800" dirty="0"/>
          </a:p>
        </p:txBody>
      </p:sp>
      <p:sp>
        <p:nvSpPr>
          <p:cNvPr id="13" name="TextBox 12"/>
          <p:cNvSpPr txBox="1"/>
          <p:nvPr/>
        </p:nvSpPr>
        <p:spPr>
          <a:xfrm>
            <a:off x="7221679" y="3429000"/>
            <a:ext cx="1922321" cy="215444"/>
          </a:xfrm>
          <a:prstGeom prst="rect">
            <a:avLst/>
          </a:prstGeom>
          <a:noFill/>
        </p:spPr>
        <p:txBody>
          <a:bodyPr wrap="none" rtlCol="0">
            <a:spAutoFit/>
          </a:bodyPr>
          <a:lstStyle/>
          <a:p>
            <a:r>
              <a:rPr lang="en-US" sz="800" dirty="0" smtClean="0"/>
              <a:t>http://en.wikipedia.org/wiki/Braveheart</a:t>
            </a:r>
            <a:endParaRPr lang="en-US" sz="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normAutofit fontScale="90000"/>
          </a:bodyPr>
          <a:lstStyle/>
          <a:p>
            <a:r>
              <a:rPr lang="en-US" dirty="0" smtClean="0"/>
              <a:t>The Role of Privateers in the War</a:t>
            </a:r>
            <a:endParaRPr lang="en-US" dirty="0"/>
          </a:p>
        </p:txBody>
      </p:sp>
      <p:sp>
        <p:nvSpPr>
          <p:cNvPr id="3" name="Content Placeholder 2"/>
          <p:cNvSpPr>
            <a:spLocks noGrp="1"/>
          </p:cNvSpPr>
          <p:nvPr>
            <p:ph sz="quarter" idx="1"/>
          </p:nvPr>
        </p:nvSpPr>
        <p:spPr>
          <a:xfrm>
            <a:off x="533400" y="1295400"/>
            <a:ext cx="7848600" cy="1371600"/>
          </a:xfrm>
        </p:spPr>
        <p:txBody>
          <a:bodyPr>
            <a:normAutofit fontScale="62500" lnSpcReduction="20000"/>
          </a:bodyPr>
          <a:lstStyle/>
          <a:p>
            <a:r>
              <a:rPr lang="en-US" dirty="0" smtClean="0"/>
              <a:t>Privateers were “pirates” hired by the U.S. </a:t>
            </a:r>
            <a:r>
              <a:rPr lang="en-US" dirty="0" err="1" smtClean="0"/>
              <a:t>gov’t</a:t>
            </a:r>
            <a:r>
              <a:rPr lang="en-US" dirty="0" smtClean="0"/>
              <a:t> to raid unarmed or lightly armed British merchant ships.  500 privateer ships raided 2,500 British ships.  Both the </a:t>
            </a:r>
            <a:r>
              <a:rPr lang="en-US" i="1" dirty="0" smtClean="0"/>
              <a:t>Lynx</a:t>
            </a:r>
            <a:r>
              <a:rPr lang="en-US" dirty="0" smtClean="0"/>
              <a:t> and the </a:t>
            </a:r>
            <a:r>
              <a:rPr lang="en-US" i="1" dirty="0" smtClean="0"/>
              <a:t>Pride of Baltimore II </a:t>
            </a:r>
            <a:r>
              <a:rPr lang="en-US" dirty="0" smtClean="0"/>
              <a:t>were in the reenactment of the Battle of Lake Erie.  </a:t>
            </a:r>
            <a:endParaRPr lang="en-US" dirty="0"/>
          </a:p>
        </p:txBody>
      </p:sp>
      <p:pic>
        <p:nvPicPr>
          <p:cNvPr id="4" name="Picture 3" descr="P1030210.JPG"/>
          <p:cNvPicPr>
            <a:picLocks noChangeAspect="1"/>
          </p:cNvPicPr>
          <p:nvPr/>
        </p:nvPicPr>
        <p:blipFill>
          <a:blip r:embed="rId2" cstate="print"/>
          <a:stretch>
            <a:fillRect/>
          </a:stretch>
        </p:blipFill>
        <p:spPr>
          <a:xfrm>
            <a:off x="6019800" y="2971800"/>
            <a:ext cx="2692400" cy="2019300"/>
          </a:xfrm>
          <a:prstGeom prst="rect">
            <a:avLst/>
          </a:prstGeom>
        </p:spPr>
      </p:pic>
      <p:pic>
        <p:nvPicPr>
          <p:cNvPr id="5" name="Picture 4" descr="P1030212.JPG"/>
          <p:cNvPicPr>
            <a:picLocks noChangeAspect="1"/>
          </p:cNvPicPr>
          <p:nvPr/>
        </p:nvPicPr>
        <p:blipFill>
          <a:blip r:embed="rId3" cstate="print"/>
          <a:stretch>
            <a:fillRect/>
          </a:stretch>
        </p:blipFill>
        <p:spPr>
          <a:xfrm>
            <a:off x="685800" y="2743200"/>
            <a:ext cx="2286000" cy="1714500"/>
          </a:xfrm>
          <a:prstGeom prst="rect">
            <a:avLst/>
          </a:prstGeom>
        </p:spPr>
      </p:pic>
      <p:pic>
        <p:nvPicPr>
          <p:cNvPr id="8" name="Picture 7" descr="P1030201.JPG"/>
          <p:cNvPicPr>
            <a:picLocks noChangeAspect="1"/>
          </p:cNvPicPr>
          <p:nvPr/>
        </p:nvPicPr>
        <p:blipFill>
          <a:blip r:embed="rId4" cstate="print"/>
          <a:stretch>
            <a:fillRect/>
          </a:stretch>
        </p:blipFill>
        <p:spPr>
          <a:xfrm>
            <a:off x="457200" y="4191000"/>
            <a:ext cx="3048000" cy="2286000"/>
          </a:xfrm>
          <a:prstGeom prst="rect">
            <a:avLst/>
          </a:prstGeom>
        </p:spPr>
      </p:pic>
      <p:pic>
        <p:nvPicPr>
          <p:cNvPr id="10" name="Picture 9" descr="P1030202.JPG"/>
          <p:cNvPicPr>
            <a:picLocks noChangeAspect="1"/>
          </p:cNvPicPr>
          <p:nvPr/>
        </p:nvPicPr>
        <p:blipFill>
          <a:blip r:embed="rId5" cstate="print"/>
          <a:stretch>
            <a:fillRect/>
          </a:stretch>
        </p:blipFill>
        <p:spPr>
          <a:xfrm>
            <a:off x="3200400" y="2362200"/>
            <a:ext cx="2032000" cy="1524000"/>
          </a:xfrm>
          <a:prstGeom prst="rect">
            <a:avLst/>
          </a:prstGeom>
        </p:spPr>
      </p:pic>
      <p:pic>
        <p:nvPicPr>
          <p:cNvPr id="12" name="Picture 11" descr="P1030190.JPG"/>
          <p:cNvPicPr>
            <a:picLocks noChangeAspect="1"/>
          </p:cNvPicPr>
          <p:nvPr/>
        </p:nvPicPr>
        <p:blipFill>
          <a:blip r:embed="rId6" cstate="print"/>
          <a:stretch>
            <a:fillRect/>
          </a:stretch>
        </p:blipFill>
        <p:spPr>
          <a:xfrm>
            <a:off x="3200400" y="3962400"/>
            <a:ext cx="2641600" cy="1981200"/>
          </a:xfrm>
          <a:prstGeom prst="rect">
            <a:avLst/>
          </a:prstGeom>
        </p:spPr>
      </p:pic>
      <p:sp>
        <p:nvSpPr>
          <p:cNvPr id="13" name="TextBox 12"/>
          <p:cNvSpPr txBox="1"/>
          <p:nvPr/>
        </p:nvSpPr>
        <p:spPr>
          <a:xfrm>
            <a:off x="3581400" y="5943600"/>
            <a:ext cx="2240742" cy="646331"/>
          </a:xfrm>
          <a:prstGeom prst="rect">
            <a:avLst/>
          </a:prstGeom>
          <a:noFill/>
        </p:spPr>
        <p:txBody>
          <a:bodyPr wrap="none" rtlCol="0">
            <a:spAutoFit/>
          </a:bodyPr>
          <a:lstStyle/>
          <a:p>
            <a:r>
              <a:rPr lang="en-US" i="1" dirty="0" smtClean="0"/>
              <a:t>Pride of Baltimore II</a:t>
            </a:r>
          </a:p>
          <a:p>
            <a:r>
              <a:rPr lang="en-US" dirty="0" smtClean="0"/>
              <a:t>157” long, 26’ wide</a:t>
            </a:r>
            <a:endParaRPr lang="en-US" dirty="0"/>
          </a:p>
        </p:txBody>
      </p:sp>
      <p:sp>
        <p:nvSpPr>
          <p:cNvPr id="14" name="TextBox 13"/>
          <p:cNvSpPr txBox="1"/>
          <p:nvPr/>
        </p:nvSpPr>
        <p:spPr>
          <a:xfrm>
            <a:off x="6324600" y="4953000"/>
            <a:ext cx="2078261" cy="923330"/>
          </a:xfrm>
          <a:prstGeom prst="rect">
            <a:avLst/>
          </a:prstGeom>
          <a:noFill/>
        </p:spPr>
        <p:txBody>
          <a:bodyPr wrap="none" rtlCol="0">
            <a:spAutoFit/>
          </a:bodyPr>
          <a:lstStyle/>
          <a:p>
            <a:r>
              <a:rPr lang="en-US" i="1" dirty="0" smtClean="0"/>
              <a:t>Lynx</a:t>
            </a:r>
          </a:p>
          <a:p>
            <a:r>
              <a:rPr lang="en-US" dirty="0" smtClean="0"/>
              <a:t>Topsail Schooner</a:t>
            </a:r>
          </a:p>
          <a:p>
            <a:r>
              <a:rPr lang="en-US" dirty="0" smtClean="0"/>
              <a:t>122’ long, 23’ wide</a:t>
            </a:r>
            <a:endParaRPr lang="en-US" dirty="0"/>
          </a:p>
        </p:txBody>
      </p:sp>
      <p:sp>
        <p:nvSpPr>
          <p:cNvPr id="11" name="TextBox 10"/>
          <p:cNvSpPr txBox="1"/>
          <p:nvPr/>
        </p:nvSpPr>
        <p:spPr>
          <a:xfrm>
            <a:off x="7467600" y="6477000"/>
            <a:ext cx="1247457" cy="215444"/>
          </a:xfrm>
          <a:prstGeom prst="rect">
            <a:avLst/>
          </a:prstGeom>
          <a:noFill/>
        </p:spPr>
        <p:txBody>
          <a:bodyPr wrap="none" rtlCol="0">
            <a:spAutoFit/>
          </a:bodyPr>
          <a:lstStyle/>
          <a:p>
            <a:r>
              <a:rPr lang="en-US" sz="800" dirty="0" smtClean="0"/>
              <a:t>Photos: Jeff Lambrecht</a:t>
            </a:r>
            <a:endParaRPr lang="en-US" sz="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458200" cy="1143000"/>
          </a:xfrm>
        </p:spPr>
        <p:txBody>
          <a:bodyPr>
            <a:normAutofit fontScale="90000"/>
          </a:bodyPr>
          <a:lstStyle/>
          <a:p>
            <a:r>
              <a:rPr lang="en-US" dirty="0" smtClean="0"/>
              <a:t>The Battle of Lake Erie – Sept. 10, 1813</a:t>
            </a:r>
            <a:endParaRPr lang="en-US" dirty="0"/>
          </a:p>
        </p:txBody>
      </p:sp>
      <p:sp>
        <p:nvSpPr>
          <p:cNvPr id="3" name="Content Placeholder 2"/>
          <p:cNvSpPr>
            <a:spLocks noGrp="1"/>
          </p:cNvSpPr>
          <p:nvPr>
            <p:ph sz="quarter" idx="1"/>
          </p:nvPr>
        </p:nvSpPr>
        <p:spPr>
          <a:xfrm>
            <a:off x="533400" y="1524000"/>
            <a:ext cx="8153400" cy="4724400"/>
          </a:xfrm>
        </p:spPr>
        <p:txBody>
          <a:bodyPr>
            <a:normAutofit fontScale="77500" lnSpcReduction="20000"/>
          </a:bodyPr>
          <a:lstStyle/>
          <a:p>
            <a:r>
              <a:rPr lang="en-US" dirty="0" smtClean="0"/>
              <a:t>Perry (9 ships) vs. Barclay (6 ships, but had long-range guns)</a:t>
            </a:r>
          </a:p>
          <a:p>
            <a:r>
              <a:rPr lang="en-US" dirty="0" smtClean="0"/>
              <a:t>Perry’s ship sailed close enough that British guns were ineffective.  Still, his ship, the </a:t>
            </a:r>
            <a:r>
              <a:rPr lang="en-US" i="1" dirty="0" smtClean="0"/>
              <a:t>Lawrence</a:t>
            </a:r>
            <a:r>
              <a:rPr lang="en-US" dirty="0" smtClean="0"/>
              <a:t>, was badly damaged and 80% of his crew dead or injured.</a:t>
            </a:r>
          </a:p>
          <a:p>
            <a:r>
              <a:rPr lang="en-US" dirty="0" smtClean="0"/>
              <a:t>When Lieutenant Elliott disregarded orders to bring his brig, </a:t>
            </a:r>
            <a:r>
              <a:rPr lang="en-US" i="1" dirty="0" smtClean="0"/>
              <a:t>Niagara,</a:t>
            </a:r>
            <a:r>
              <a:rPr lang="en-US" dirty="0" smtClean="0"/>
              <a:t> into the fight, Perry rowed over to it, through a hail of bullets, and brought it into action, turning the tide of the battle</a:t>
            </a:r>
          </a:p>
          <a:p>
            <a:r>
              <a:rPr lang="en-US" i="1" dirty="0" smtClean="0"/>
              <a:t>“</a:t>
            </a:r>
            <a:r>
              <a:rPr lang="en-US" b="1" i="1" dirty="0" smtClean="0"/>
              <a:t>We have met the enemy and they are ours, two ships, two brigs, one schooner, and one sloop.</a:t>
            </a:r>
            <a:r>
              <a:rPr lang="en-US" i="1" dirty="0" smtClean="0"/>
              <a:t>”</a:t>
            </a:r>
          </a:p>
          <a:p>
            <a:r>
              <a:rPr lang="en-US" b="1" dirty="0" smtClean="0"/>
              <a:t>Victory paved way for Harrison to re-take Detroit because British could not re-supply Ft. Malden</a:t>
            </a:r>
            <a:endParaRPr lang="en-US"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4476161" cy="1295400"/>
          </a:xfrm>
        </p:spPr>
        <p:txBody>
          <a:bodyPr>
            <a:normAutofit fontScale="90000"/>
          </a:bodyPr>
          <a:lstStyle/>
          <a:p>
            <a:r>
              <a:rPr lang="en-US" sz="3600" dirty="0" smtClean="0"/>
              <a:t>September 10, 1813</a:t>
            </a:r>
            <a:br>
              <a:rPr lang="en-US" sz="3600" dirty="0" smtClean="0"/>
            </a:br>
            <a:r>
              <a:rPr lang="en-US" sz="3600" dirty="0" smtClean="0"/>
              <a:t>The Battle of Lake Erie</a:t>
            </a:r>
            <a:endParaRPr lang="en-US" sz="3600" dirty="0"/>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3400" y="2895600"/>
            <a:ext cx="5631180" cy="3666344"/>
          </a:xfrm>
          <a:prstGeom prst="rect">
            <a:avLst/>
          </a:prstGeom>
        </p:spPr>
      </p:pic>
      <p:sp>
        <p:nvSpPr>
          <p:cNvPr id="7" name="TextBox 6"/>
          <p:cNvSpPr txBox="1"/>
          <p:nvPr/>
        </p:nvSpPr>
        <p:spPr>
          <a:xfrm>
            <a:off x="1219200" y="6642556"/>
            <a:ext cx="4413388" cy="215444"/>
          </a:xfrm>
          <a:prstGeom prst="rect">
            <a:avLst/>
          </a:prstGeom>
          <a:noFill/>
        </p:spPr>
        <p:txBody>
          <a:bodyPr wrap="none" rtlCol="0">
            <a:spAutoFit/>
          </a:bodyPr>
          <a:lstStyle/>
          <a:p>
            <a:r>
              <a:rPr lang="en-US" sz="800" dirty="0" smtClean="0"/>
              <a:t>https://mstartzman.pbworks.com/w/page/31221332/Battle%20of%20Lake%20Erie%20(sixth)</a:t>
            </a:r>
            <a:endParaRPr lang="en-US" sz="800" dirty="0"/>
          </a:p>
        </p:txBody>
      </p:sp>
      <p:pic>
        <p:nvPicPr>
          <p:cNvPr id="10" name="Content Placeholder 9" descr="niagara2.jpg"/>
          <p:cNvPicPr>
            <a:picLocks noGrp="1" noChangeAspect="1"/>
          </p:cNvPicPr>
          <p:nvPr>
            <p:ph idx="1"/>
          </p:nvPr>
        </p:nvPicPr>
        <p:blipFill>
          <a:blip r:embed="rId3" cstate="print"/>
          <a:stretch>
            <a:fillRect/>
          </a:stretch>
        </p:blipFill>
        <p:spPr>
          <a:xfrm>
            <a:off x="4572000" y="381000"/>
            <a:ext cx="4227291" cy="2878931"/>
          </a:xfrm>
        </p:spPr>
      </p:pic>
      <p:sp>
        <p:nvSpPr>
          <p:cNvPr id="9" name="TextBox 8"/>
          <p:cNvSpPr txBox="1"/>
          <p:nvPr/>
        </p:nvSpPr>
        <p:spPr>
          <a:xfrm>
            <a:off x="6553200" y="3276600"/>
            <a:ext cx="1939955" cy="215444"/>
          </a:xfrm>
          <a:prstGeom prst="rect">
            <a:avLst/>
          </a:prstGeom>
          <a:noFill/>
        </p:spPr>
        <p:txBody>
          <a:bodyPr wrap="none" rtlCol="0">
            <a:spAutoFit/>
          </a:bodyPr>
          <a:lstStyle/>
          <a:p>
            <a:r>
              <a:rPr lang="en-US" sz="800" dirty="0" smtClean="0"/>
              <a:t>http://www.hnsa.org/ships/niagara.htm</a:t>
            </a:r>
            <a:endParaRPr lang="en-US" sz="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i="1" dirty="0" smtClean="0"/>
              <a:t>Niagara was the ship Perry used to turn around the Battle of Lake Erie</a:t>
            </a:r>
            <a:endParaRPr lang="en-US" i="1" dirty="0"/>
          </a:p>
        </p:txBody>
      </p:sp>
      <p:pic>
        <p:nvPicPr>
          <p:cNvPr id="5" name="Picture 4" descr="Perry Victory.jpg"/>
          <p:cNvPicPr>
            <a:picLocks noChangeAspect="1"/>
          </p:cNvPicPr>
          <p:nvPr/>
        </p:nvPicPr>
        <p:blipFill>
          <a:blip r:embed="rId2" cstate="print"/>
          <a:stretch>
            <a:fillRect/>
          </a:stretch>
        </p:blipFill>
        <p:spPr>
          <a:xfrm>
            <a:off x="5359838" y="1676400"/>
            <a:ext cx="3290614" cy="1981200"/>
          </a:xfrm>
          <a:prstGeom prst="rect">
            <a:avLst/>
          </a:prstGeom>
        </p:spPr>
      </p:pic>
      <p:sp>
        <p:nvSpPr>
          <p:cNvPr id="6" name="TextBox 5"/>
          <p:cNvSpPr txBox="1"/>
          <p:nvPr/>
        </p:nvSpPr>
        <p:spPr>
          <a:xfrm>
            <a:off x="5334000" y="3733800"/>
            <a:ext cx="3581400" cy="2585323"/>
          </a:xfrm>
          <a:prstGeom prst="rect">
            <a:avLst/>
          </a:prstGeom>
          <a:noFill/>
        </p:spPr>
        <p:txBody>
          <a:bodyPr wrap="square" rtlCol="0">
            <a:spAutoFit/>
          </a:bodyPr>
          <a:lstStyle/>
          <a:p>
            <a:r>
              <a:rPr lang="en-US" dirty="0" smtClean="0"/>
              <a:t>The 352-foot Perry’s Victory and International Peace Monument in Put-In-Bay, Ohio is the world’s tallest Doric column, completed in 1915.  It symbolized the new friendship between the United States and Great Britain, which had been enemies during the 19</a:t>
            </a:r>
            <a:r>
              <a:rPr lang="en-US" baseline="30000" dirty="0" smtClean="0"/>
              <a:t>th</a:t>
            </a:r>
            <a:r>
              <a:rPr lang="en-US" dirty="0" smtClean="0"/>
              <a:t> century.</a:t>
            </a:r>
            <a:endParaRPr lang="en-US" dirty="0"/>
          </a:p>
        </p:txBody>
      </p:sp>
      <p:pic>
        <p:nvPicPr>
          <p:cNvPr id="8" name="Content Placeholder 7" descr="niagara1.jpg"/>
          <p:cNvPicPr>
            <a:picLocks noGrp="1" noChangeAspect="1"/>
          </p:cNvPicPr>
          <p:nvPr>
            <p:ph idx="1"/>
          </p:nvPr>
        </p:nvPicPr>
        <p:blipFill>
          <a:blip r:embed="rId3" cstate="print"/>
          <a:stretch>
            <a:fillRect/>
          </a:stretch>
        </p:blipFill>
        <p:spPr>
          <a:xfrm>
            <a:off x="762000" y="1600200"/>
            <a:ext cx="4057277" cy="4525962"/>
          </a:xfrm>
        </p:spPr>
      </p:pic>
      <p:sp>
        <p:nvSpPr>
          <p:cNvPr id="10" name="TextBox 9"/>
          <p:cNvSpPr txBox="1"/>
          <p:nvPr/>
        </p:nvSpPr>
        <p:spPr>
          <a:xfrm>
            <a:off x="1524000" y="6096000"/>
            <a:ext cx="1939955" cy="215444"/>
          </a:xfrm>
          <a:prstGeom prst="rect">
            <a:avLst/>
          </a:prstGeom>
          <a:noFill/>
        </p:spPr>
        <p:txBody>
          <a:bodyPr wrap="none" rtlCol="0">
            <a:spAutoFit/>
          </a:bodyPr>
          <a:lstStyle/>
          <a:p>
            <a:r>
              <a:rPr lang="en-US" sz="800" dirty="0" smtClean="0"/>
              <a:t>http://www.hnsa.org/ships/niagara.htm</a:t>
            </a:r>
            <a:endParaRPr lang="en-US" sz="800" dirty="0"/>
          </a:p>
        </p:txBody>
      </p:sp>
      <p:sp>
        <p:nvSpPr>
          <p:cNvPr id="11" name="TextBox 10"/>
          <p:cNvSpPr txBox="1"/>
          <p:nvPr/>
        </p:nvSpPr>
        <p:spPr>
          <a:xfrm>
            <a:off x="5410200" y="3581400"/>
            <a:ext cx="3406702" cy="215444"/>
          </a:xfrm>
          <a:prstGeom prst="rect">
            <a:avLst/>
          </a:prstGeom>
          <a:noFill/>
        </p:spPr>
        <p:txBody>
          <a:bodyPr wrap="none" rtlCol="0">
            <a:spAutoFit/>
          </a:bodyPr>
          <a:lstStyle/>
          <a:p>
            <a:r>
              <a:rPr lang="en-US" sz="800" dirty="0" smtClean="0"/>
              <a:t>http://www.touring-ohio.com/northwest/sandusky/victory-memorial.html</a:t>
            </a:r>
            <a:endParaRPr lang="en-US" sz="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The British Retreat</a:t>
            </a:r>
            <a:endParaRPr lang="en-US" dirty="0"/>
          </a:p>
        </p:txBody>
      </p:sp>
      <p:sp>
        <p:nvSpPr>
          <p:cNvPr id="3" name="Content Placeholder 2"/>
          <p:cNvSpPr>
            <a:spLocks noGrp="1"/>
          </p:cNvSpPr>
          <p:nvPr>
            <p:ph sz="quarter" idx="1"/>
          </p:nvPr>
        </p:nvSpPr>
        <p:spPr>
          <a:xfrm>
            <a:off x="381000" y="1143000"/>
            <a:ext cx="8382000" cy="2231007"/>
          </a:xfrm>
        </p:spPr>
        <p:txBody>
          <a:bodyPr>
            <a:normAutofit fontScale="62500" lnSpcReduction="20000"/>
          </a:bodyPr>
          <a:lstStyle/>
          <a:p>
            <a:r>
              <a:rPr lang="en-US" dirty="0" smtClean="0"/>
              <a:t>Sept. 24, 1813 – British abandon and burn Fort </a:t>
            </a:r>
            <a:r>
              <a:rPr lang="en-US" dirty="0" err="1" smtClean="0"/>
              <a:t>Amherstburg</a:t>
            </a:r>
            <a:r>
              <a:rPr lang="en-US" dirty="0" smtClean="0"/>
              <a:t>.  The Americans partially rebuilt and rename it Fort Malden. </a:t>
            </a:r>
          </a:p>
          <a:p>
            <a:r>
              <a:rPr lang="en-US" dirty="0" smtClean="0"/>
              <a:t>Sept. 26, 1813 – British abandon Detroit</a:t>
            </a:r>
          </a:p>
          <a:p>
            <a:r>
              <a:rPr lang="en-US" dirty="0" smtClean="0"/>
              <a:t>Oct. 4, 1813 – </a:t>
            </a:r>
            <a:r>
              <a:rPr lang="en-US" b="1" dirty="0" smtClean="0"/>
              <a:t>Battle of the Thames</a:t>
            </a:r>
            <a:r>
              <a:rPr lang="en-US" dirty="0" smtClean="0"/>
              <a:t> – Procter and Indian allies under Tecumseh try to stop advancing American army near Thames River in Canada.  </a:t>
            </a:r>
            <a:r>
              <a:rPr lang="en-US" dirty="0" smtClean="0"/>
              <a:t>Tecumseh killed, </a:t>
            </a:r>
            <a:r>
              <a:rPr lang="en-US" dirty="0" smtClean="0"/>
              <a:t>so Indians scatter.</a:t>
            </a:r>
          </a:p>
          <a:p>
            <a:r>
              <a:rPr lang="en-US" dirty="0" smtClean="0"/>
              <a:t>General Procter was court-martialed after British defeat, and was suspended for six months. His military career ended in disgrace.</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48200" y="3505200"/>
            <a:ext cx="4016900" cy="2697480"/>
          </a:xfrm>
          <a:prstGeom prst="rect">
            <a:avLst/>
          </a:prstGeom>
        </p:spPr>
      </p:pic>
      <p:sp>
        <p:nvSpPr>
          <p:cNvPr id="7" name="TextBox 6"/>
          <p:cNvSpPr txBox="1"/>
          <p:nvPr/>
        </p:nvSpPr>
        <p:spPr>
          <a:xfrm>
            <a:off x="5638800" y="6248400"/>
            <a:ext cx="2172390" cy="215444"/>
          </a:xfrm>
          <a:prstGeom prst="rect">
            <a:avLst/>
          </a:prstGeom>
          <a:noFill/>
        </p:spPr>
        <p:txBody>
          <a:bodyPr wrap="none" rtlCol="0">
            <a:spAutoFit/>
          </a:bodyPr>
          <a:lstStyle/>
          <a:p>
            <a:r>
              <a:rPr lang="en-US" sz="800" dirty="0" smtClean="0"/>
              <a:t>http://www.posterbobs.com/services96.html</a:t>
            </a:r>
            <a:endParaRPr lang="en-US" sz="800" dirty="0"/>
          </a:p>
        </p:txBody>
      </p:sp>
      <p:sp>
        <p:nvSpPr>
          <p:cNvPr id="8" name="TextBox 7"/>
          <p:cNvSpPr txBox="1"/>
          <p:nvPr/>
        </p:nvSpPr>
        <p:spPr>
          <a:xfrm>
            <a:off x="76200" y="6096000"/>
            <a:ext cx="4445448" cy="369332"/>
          </a:xfrm>
          <a:prstGeom prst="rect">
            <a:avLst/>
          </a:prstGeom>
          <a:noFill/>
        </p:spPr>
        <p:txBody>
          <a:bodyPr wrap="none" rtlCol="0">
            <a:spAutoFit/>
          </a:bodyPr>
          <a:lstStyle/>
          <a:p>
            <a:r>
              <a:rPr lang="en-US" sz="800" dirty="0" smtClean="0"/>
              <a:t>http://cincinnati.com/blogs/ourhistory/2012/09/05/key-war-of-1812-players-had-ties-to-region</a:t>
            </a:r>
            <a:r>
              <a:rPr lang="en-US" dirty="0" smtClean="0"/>
              <a:t>/</a:t>
            </a:r>
            <a:endParaRPr lang="en-US" dirty="0"/>
          </a:p>
        </p:txBody>
      </p:sp>
      <p:pic>
        <p:nvPicPr>
          <p:cNvPr id="9" name="Picture 8" descr="1812-Battle3-1024x750.jpg"/>
          <p:cNvPicPr>
            <a:picLocks noChangeAspect="1"/>
          </p:cNvPicPr>
          <p:nvPr/>
        </p:nvPicPr>
        <p:blipFill>
          <a:blip r:embed="rId3" cstate="print"/>
          <a:stretch>
            <a:fillRect/>
          </a:stretch>
        </p:blipFill>
        <p:spPr>
          <a:xfrm>
            <a:off x="381000" y="3505200"/>
            <a:ext cx="3657600" cy="2678906"/>
          </a:xfrm>
          <a:prstGeom prst="rect">
            <a:avLst/>
          </a:prstGeom>
        </p:spPr>
      </p:pic>
    </p:spTree>
    <p:extLst>
      <p:ext uri="{BB962C8B-B14F-4D97-AF65-F5344CB8AC3E}">
        <p14:creationId xmlns="" xmlns:p14="http://schemas.microsoft.com/office/powerpoint/2010/main" val="20244133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Sept. 29, 1813 –</a:t>
            </a:r>
            <a:br>
              <a:rPr lang="en-US" dirty="0" smtClean="0"/>
            </a:br>
            <a:r>
              <a:rPr lang="en-US" dirty="0" smtClean="0"/>
              <a:t>Detroit returns to Americans</a:t>
            </a:r>
            <a:endParaRPr lang="en-US" dirty="0"/>
          </a:p>
        </p:txBody>
      </p:sp>
      <p:sp>
        <p:nvSpPr>
          <p:cNvPr id="3" name="Content Placeholder 2"/>
          <p:cNvSpPr>
            <a:spLocks noGrp="1"/>
          </p:cNvSpPr>
          <p:nvPr>
            <p:ph sz="quarter" idx="1"/>
          </p:nvPr>
        </p:nvSpPr>
        <p:spPr>
          <a:xfrm>
            <a:off x="381000" y="1600201"/>
            <a:ext cx="8763000" cy="2590799"/>
          </a:xfrm>
        </p:spPr>
        <p:txBody>
          <a:bodyPr>
            <a:normAutofit fontScale="85000" lnSpcReduction="20000"/>
          </a:bodyPr>
          <a:lstStyle/>
          <a:p>
            <a:r>
              <a:rPr lang="en-US" dirty="0" smtClean="0"/>
              <a:t>Fort Detroit is re-named </a:t>
            </a:r>
            <a:r>
              <a:rPr lang="en-US" b="1" dirty="0" smtClean="0"/>
              <a:t>Fort Shelby</a:t>
            </a:r>
            <a:r>
              <a:rPr lang="en-US" dirty="0" smtClean="0"/>
              <a:t>, in honor of Kentucky Gov. Isaac Shelby, who sent 3,500 Kentuckians into war (many died in River Raisin Massacre). The fort was abandoned in 1826. </a:t>
            </a:r>
          </a:p>
          <a:p>
            <a:r>
              <a:rPr lang="en-US" dirty="0" smtClean="0"/>
              <a:t>Lacking supplies, Harrison retreated from Canada back to Detroit, and he and Perry were treated as national heroes</a:t>
            </a:r>
            <a:endParaRPr lang="en-US" dirty="0"/>
          </a:p>
        </p:txBody>
      </p:sp>
      <p:pic>
        <p:nvPicPr>
          <p:cNvPr id="5" name="Picture 4" descr="William_H__Harrison.jpg"/>
          <p:cNvPicPr>
            <a:picLocks noChangeAspect="1"/>
          </p:cNvPicPr>
          <p:nvPr/>
        </p:nvPicPr>
        <p:blipFill>
          <a:blip r:embed="rId2" cstate="print"/>
          <a:srcRect/>
          <a:stretch>
            <a:fillRect/>
          </a:stretch>
        </p:blipFill>
        <p:spPr bwMode="auto">
          <a:xfrm>
            <a:off x="3200400" y="4191000"/>
            <a:ext cx="1912234" cy="2328079"/>
          </a:xfrm>
          <a:prstGeom prst="rect">
            <a:avLst/>
          </a:prstGeom>
          <a:noFill/>
          <a:ln w="9525">
            <a:noFill/>
            <a:miter lim="800000"/>
            <a:headEnd/>
            <a:tailEnd/>
          </a:ln>
        </p:spPr>
      </p:pic>
      <p:sp>
        <p:nvSpPr>
          <p:cNvPr id="6" name="TextBox 5"/>
          <p:cNvSpPr txBox="1"/>
          <p:nvPr/>
        </p:nvSpPr>
        <p:spPr>
          <a:xfrm>
            <a:off x="7391400" y="4572000"/>
            <a:ext cx="1676400" cy="1754326"/>
          </a:xfrm>
          <a:prstGeom prst="rect">
            <a:avLst/>
          </a:prstGeom>
          <a:noFill/>
        </p:spPr>
        <p:txBody>
          <a:bodyPr wrap="square" rtlCol="0">
            <a:spAutoFit/>
          </a:bodyPr>
          <a:lstStyle/>
          <a:p>
            <a:r>
              <a:rPr lang="en-US" dirty="0" smtClean="0">
                <a:solidFill>
                  <a:srgbClr val="0070C0"/>
                </a:solidFill>
              </a:rPr>
              <a:t>Perry died of yellow fever in 1819 (34 years old). He is buried in Newport, RI</a:t>
            </a:r>
            <a:endParaRPr lang="en-US" dirty="0">
              <a:solidFill>
                <a:srgbClr val="0070C0"/>
              </a:solidFill>
            </a:endParaRPr>
          </a:p>
        </p:txBody>
      </p:sp>
      <p:sp>
        <p:nvSpPr>
          <p:cNvPr id="7" name="TextBox 6"/>
          <p:cNvSpPr txBox="1"/>
          <p:nvPr/>
        </p:nvSpPr>
        <p:spPr>
          <a:xfrm>
            <a:off x="1066800" y="4572000"/>
            <a:ext cx="2286000" cy="2031325"/>
          </a:xfrm>
          <a:prstGeom prst="rect">
            <a:avLst/>
          </a:prstGeom>
          <a:noFill/>
        </p:spPr>
        <p:txBody>
          <a:bodyPr wrap="square" rtlCol="0">
            <a:spAutoFit/>
          </a:bodyPr>
          <a:lstStyle/>
          <a:p>
            <a:r>
              <a:rPr lang="en-US" dirty="0" smtClean="0">
                <a:solidFill>
                  <a:srgbClr val="C00000"/>
                </a:solidFill>
              </a:rPr>
              <a:t>Harrison was the second-oldest POTUS at age 68 (Reagan was 69), and he died of pneumonia after 32 days in office.</a:t>
            </a:r>
            <a:endParaRPr lang="en-US" dirty="0">
              <a:solidFill>
                <a:srgbClr val="C00000"/>
              </a:solidFill>
            </a:endParaRPr>
          </a:p>
        </p:txBody>
      </p:sp>
      <p:sp>
        <p:nvSpPr>
          <p:cNvPr id="8" name="TextBox 7"/>
          <p:cNvSpPr txBox="1"/>
          <p:nvPr/>
        </p:nvSpPr>
        <p:spPr>
          <a:xfrm>
            <a:off x="2743200" y="6477000"/>
            <a:ext cx="2635658" cy="215444"/>
          </a:xfrm>
          <a:prstGeom prst="rect">
            <a:avLst/>
          </a:prstGeom>
          <a:noFill/>
        </p:spPr>
        <p:txBody>
          <a:bodyPr wrap="none" rtlCol="0">
            <a:spAutoFit/>
          </a:bodyPr>
          <a:lstStyle/>
          <a:p>
            <a:r>
              <a:rPr lang="en-US" sz="800" dirty="0" smtClean="0"/>
              <a:t>http://dstribling.wordpress.com/category/w-h-harrison/</a:t>
            </a:r>
            <a:endParaRPr lang="en-US" sz="800" dirty="0"/>
          </a:p>
        </p:txBody>
      </p:sp>
      <p:pic>
        <p:nvPicPr>
          <p:cNvPr id="9" name="Picture 8" descr="220px-Portrait_of_Oliver_Hazard_Perry,_1818.jpg"/>
          <p:cNvPicPr>
            <a:picLocks noChangeAspect="1"/>
          </p:cNvPicPr>
          <p:nvPr/>
        </p:nvPicPr>
        <p:blipFill>
          <a:blip r:embed="rId3" cstate="print"/>
          <a:stretch>
            <a:fillRect/>
          </a:stretch>
        </p:blipFill>
        <p:spPr>
          <a:xfrm>
            <a:off x="5334000" y="4191000"/>
            <a:ext cx="1924755" cy="2362200"/>
          </a:xfrm>
          <a:prstGeom prst="rect">
            <a:avLst/>
          </a:prstGeom>
        </p:spPr>
      </p:pic>
      <p:sp>
        <p:nvSpPr>
          <p:cNvPr id="10" name="TextBox 9"/>
          <p:cNvSpPr txBox="1"/>
          <p:nvPr/>
        </p:nvSpPr>
        <p:spPr>
          <a:xfrm>
            <a:off x="5334000" y="6553200"/>
            <a:ext cx="2377574" cy="215444"/>
          </a:xfrm>
          <a:prstGeom prst="rect">
            <a:avLst/>
          </a:prstGeom>
          <a:noFill/>
        </p:spPr>
        <p:txBody>
          <a:bodyPr wrap="none" rtlCol="0">
            <a:spAutoFit/>
          </a:bodyPr>
          <a:lstStyle/>
          <a:p>
            <a:r>
              <a:rPr lang="en-US" sz="800" dirty="0" smtClean="0"/>
              <a:t>http://en.wikipedia.org/wiki/Oliver_Hazard_Perry</a:t>
            </a:r>
            <a:endParaRPr lang="en-US" sz="800" dirty="0"/>
          </a:p>
        </p:txBody>
      </p:sp>
    </p:spTree>
    <p:extLst>
      <p:ext uri="{BB962C8B-B14F-4D97-AF65-F5344CB8AC3E}">
        <p14:creationId xmlns="" xmlns:p14="http://schemas.microsoft.com/office/powerpoint/2010/main" val="26330217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1143000"/>
          </a:xfrm>
        </p:spPr>
        <p:txBody>
          <a:bodyPr/>
          <a:lstStyle/>
          <a:p>
            <a:r>
              <a:rPr lang="en-US" dirty="0" smtClean="0"/>
              <a:t>Lewis Cass becomes Governor</a:t>
            </a:r>
            <a:endParaRPr lang="en-US" dirty="0"/>
          </a:p>
        </p:txBody>
      </p:sp>
      <p:sp>
        <p:nvSpPr>
          <p:cNvPr id="3" name="Content Placeholder 2"/>
          <p:cNvSpPr>
            <a:spLocks noGrp="1"/>
          </p:cNvSpPr>
          <p:nvPr>
            <p:ph sz="quarter" idx="1"/>
          </p:nvPr>
        </p:nvSpPr>
        <p:spPr>
          <a:xfrm>
            <a:off x="228600" y="1371600"/>
            <a:ext cx="8610600" cy="2667000"/>
          </a:xfrm>
        </p:spPr>
        <p:txBody>
          <a:bodyPr>
            <a:normAutofit/>
          </a:bodyPr>
          <a:lstStyle/>
          <a:p>
            <a:r>
              <a:rPr lang="en-US" sz="2400" dirty="0" smtClean="0"/>
              <a:t>Harrison and Perry leave Detroit, and President James Madison appoints </a:t>
            </a:r>
            <a:r>
              <a:rPr lang="en-US" sz="2400" b="1" dirty="0" smtClean="0"/>
              <a:t>Lewis Cass </a:t>
            </a:r>
            <a:r>
              <a:rPr lang="en-US" sz="2400" dirty="0" smtClean="0"/>
              <a:t>as governor of the Michigan Territory on </a:t>
            </a:r>
            <a:r>
              <a:rPr lang="en-US" sz="2400" dirty="0" smtClean="0">
                <a:solidFill>
                  <a:srgbClr val="FF0000"/>
                </a:solidFill>
              </a:rPr>
              <a:t>Oct. 29, 1813 </a:t>
            </a:r>
            <a:r>
              <a:rPr lang="en-US" sz="2400" dirty="0" smtClean="0"/>
              <a:t>(remained for 18 years). Cass was a brigadier general in the Battle of the Thames, and he believed </a:t>
            </a:r>
            <a:r>
              <a:rPr lang="en-US" sz="2400" dirty="0" smtClean="0">
                <a:solidFill>
                  <a:srgbClr val="0070C0"/>
                </a:solidFill>
              </a:rPr>
              <a:t>Indians, mostly still loyal to British, must be forced to move out of Michigan.</a:t>
            </a:r>
          </a:p>
        </p:txBody>
      </p:sp>
      <p:pic>
        <p:nvPicPr>
          <p:cNvPr id="4" name="Picture 3" descr="Cass1.jpg"/>
          <p:cNvPicPr>
            <a:picLocks noChangeAspect="1"/>
          </p:cNvPicPr>
          <p:nvPr/>
        </p:nvPicPr>
        <p:blipFill>
          <a:blip r:embed="rId2" cstate="print"/>
          <a:stretch>
            <a:fillRect/>
          </a:stretch>
        </p:blipFill>
        <p:spPr>
          <a:xfrm>
            <a:off x="533400" y="3962400"/>
            <a:ext cx="2330622" cy="2667000"/>
          </a:xfrm>
          <a:prstGeom prst="rect">
            <a:avLst/>
          </a:prstGeom>
        </p:spPr>
      </p:pic>
      <p:pic>
        <p:nvPicPr>
          <p:cNvPr id="5" name="Picture 4" descr="Cass2.png"/>
          <p:cNvPicPr>
            <a:picLocks noChangeAspect="1"/>
          </p:cNvPicPr>
          <p:nvPr/>
        </p:nvPicPr>
        <p:blipFill>
          <a:blip r:embed="rId3" cstate="print"/>
          <a:stretch>
            <a:fillRect/>
          </a:stretch>
        </p:blipFill>
        <p:spPr>
          <a:xfrm>
            <a:off x="6400800" y="3657600"/>
            <a:ext cx="2472675" cy="3048000"/>
          </a:xfrm>
          <a:prstGeom prst="rect">
            <a:avLst/>
          </a:prstGeom>
        </p:spPr>
      </p:pic>
      <p:sp>
        <p:nvSpPr>
          <p:cNvPr id="6" name="TextBox 5"/>
          <p:cNvSpPr txBox="1"/>
          <p:nvPr/>
        </p:nvSpPr>
        <p:spPr>
          <a:xfrm>
            <a:off x="2895600" y="3886200"/>
            <a:ext cx="3581400" cy="400110"/>
          </a:xfrm>
          <a:prstGeom prst="rect">
            <a:avLst/>
          </a:prstGeom>
          <a:noFill/>
        </p:spPr>
        <p:txBody>
          <a:bodyPr wrap="square" rtlCol="0">
            <a:spAutoFit/>
          </a:bodyPr>
          <a:lstStyle/>
          <a:p>
            <a:r>
              <a:rPr lang="en-US" sz="2000" dirty="0" smtClean="0"/>
              <a:t>Gov. Lewis Cass 1813-1831. </a:t>
            </a:r>
            <a:endParaRPr lang="en-US" sz="2000" dirty="0"/>
          </a:p>
        </p:txBody>
      </p:sp>
      <p:sp>
        <p:nvSpPr>
          <p:cNvPr id="9" name="TextBox 8"/>
          <p:cNvSpPr txBox="1"/>
          <p:nvPr/>
        </p:nvSpPr>
        <p:spPr>
          <a:xfrm>
            <a:off x="2971800" y="4495800"/>
            <a:ext cx="3276600" cy="2031325"/>
          </a:xfrm>
          <a:prstGeom prst="rect">
            <a:avLst/>
          </a:prstGeom>
          <a:noFill/>
        </p:spPr>
        <p:txBody>
          <a:bodyPr wrap="square" rtlCol="0">
            <a:spAutoFit/>
          </a:bodyPr>
          <a:lstStyle/>
          <a:p>
            <a:r>
              <a:rPr lang="en-US" dirty="0" smtClean="0">
                <a:solidFill>
                  <a:srgbClr val="C00000"/>
                </a:solidFill>
              </a:rPr>
              <a:t>Cass is one of only two Michiganders in the National Statuary Hall in Washington DC (along with Gerald Ford).  Father Jacques Marquette represents Wisconsin, which became a state in 1848.  </a:t>
            </a:r>
            <a:endParaRPr lang="en-US" dirty="0">
              <a:solidFill>
                <a:srgbClr val="C00000"/>
              </a:solidFill>
            </a:endParaRPr>
          </a:p>
        </p:txBody>
      </p:sp>
      <p:sp>
        <p:nvSpPr>
          <p:cNvPr id="8" name="TextBox 7"/>
          <p:cNvSpPr txBox="1"/>
          <p:nvPr/>
        </p:nvSpPr>
        <p:spPr>
          <a:xfrm>
            <a:off x="533400" y="6642556"/>
            <a:ext cx="2266967" cy="215444"/>
          </a:xfrm>
          <a:prstGeom prst="rect">
            <a:avLst/>
          </a:prstGeom>
          <a:noFill/>
        </p:spPr>
        <p:txBody>
          <a:bodyPr wrap="none" rtlCol="0">
            <a:spAutoFit/>
          </a:bodyPr>
          <a:lstStyle/>
          <a:p>
            <a:r>
              <a:rPr lang="en-US" sz="800" dirty="0" smtClean="0"/>
              <a:t>http://www.nndb.com/people/224/000050074/</a:t>
            </a:r>
            <a:endParaRPr lang="en-US" sz="800" dirty="0"/>
          </a:p>
        </p:txBody>
      </p:sp>
      <p:sp>
        <p:nvSpPr>
          <p:cNvPr id="10" name="TextBox 9"/>
          <p:cNvSpPr txBox="1"/>
          <p:nvPr/>
        </p:nvSpPr>
        <p:spPr>
          <a:xfrm>
            <a:off x="6413765" y="6642556"/>
            <a:ext cx="2730235" cy="215444"/>
          </a:xfrm>
          <a:prstGeom prst="rect">
            <a:avLst/>
          </a:prstGeom>
          <a:noFill/>
        </p:spPr>
        <p:txBody>
          <a:bodyPr wrap="none" rtlCol="0">
            <a:spAutoFit/>
          </a:bodyPr>
          <a:lstStyle/>
          <a:p>
            <a:r>
              <a:rPr lang="en-US" sz="800" dirty="0" smtClean="0"/>
              <a:t>http://en.wikipedia.org/wiki/Treaty_of_Greenville_(1814)</a:t>
            </a:r>
            <a:endParaRPr lang="en-US" sz="800" dirty="0"/>
          </a:p>
        </p:txBody>
      </p:sp>
    </p:spTree>
    <p:extLst>
      <p:ext uri="{BB962C8B-B14F-4D97-AF65-F5344CB8AC3E}">
        <p14:creationId xmlns="" xmlns:p14="http://schemas.microsoft.com/office/powerpoint/2010/main" val="25018596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839200" cy="1600200"/>
          </a:xfrm>
        </p:spPr>
        <p:txBody>
          <a:bodyPr>
            <a:normAutofit fontScale="90000"/>
          </a:bodyPr>
          <a:lstStyle/>
          <a:p>
            <a:r>
              <a:rPr lang="en-US" dirty="0" smtClean="0">
                <a:solidFill>
                  <a:srgbClr val="FF0000"/>
                </a:solidFill>
              </a:rPr>
              <a:t>The Battle of Mackinac Island (Aug. 1814)</a:t>
            </a:r>
            <a:r>
              <a:rPr lang="en-US" dirty="0" smtClean="0"/>
              <a:t/>
            </a:r>
            <a:br>
              <a:rPr lang="en-US" dirty="0" smtClean="0"/>
            </a:br>
            <a:r>
              <a:rPr lang="en-US" dirty="0" smtClean="0"/>
              <a:t>The Americans try to recapture Mackinac</a:t>
            </a:r>
            <a:endParaRPr lang="en-US" dirty="0"/>
          </a:p>
        </p:txBody>
      </p:sp>
      <p:sp>
        <p:nvSpPr>
          <p:cNvPr id="3" name="Content Placeholder 2"/>
          <p:cNvSpPr>
            <a:spLocks noGrp="1"/>
          </p:cNvSpPr>
          <p:nvPr>
            <p:ph sz="quarter" idx="1"/>
          </p:nvPr>
        </p:nvSpPr>
        <p:spPr>
          <a:xfrm>
            <a:off x="152400" y="1676400"/>
            <a:ext cx="6629400" cy="4525963"/>
          </a:xfrm>
        </p:spPr>
        <p:txBody>
          <a:bodyPr>
            <a:normAutofit fontScale="62500" lnSpcReduction="20000"/>
          </a:bodyPr>
          <a:lstStyle/>
          <a:p>
            <a:r>
              <a:rPr lang="en-US" dirty="0" smtClean="0"/>
              <a:t>British build fort on high ground above Fort Mackinac (</a:t>
            </a:r>
            <a:r>
              <a:rPr lang="en-US" b="1" dirty="0" smtClean="0"/>
              <a:t>Fort George</a:t>
            </a:r>
            <a:r>
              <a:rPr lang="en-US" dirty="0" smtClean="0"/>
              <a:t>) to prevent American invasion.</a:t>
            </a:r>
          </a:p>
          <a:p>
            <a:r>
              <a:rPr lang="en-US" dirty="0" smtClean="0"/>
              <a:t>American Brig. Gen. William Clark captured Prairie du </a:t>
            </a:r>
            <a:r>
              <a:rPr lang="en-US" dirty="0" err="1" smtClean="0"/>
              <a:t>Chien</a:t>
            </a:r>
            <a:r>
              <a:rPr lang="en-US" dirty="0" smtClean="0"/>
              <a:t> in Wisconsin, so the British prepare for assault on Mackinac Island.  </a:t>
            </a:r>
          </a:p>
          <a:p>
            <a:r>
              <a:rPr lang="en-US" dirty="0" smtClean="0"/>
              <a:t>The Americans, under </a:t>
            </a:r>
            <a:r>
              <a:rPr lang="en-US" b="1" dirty="0" smtClean="0"/>
              <a:t>Col. George </a:t>
            </a:r>
            <a:r>
              <a:rPr lang="en-US" b="1" dirty="0" err="1" smtClean="0"/>
              <a:t>Croghan</a:t>
            </a:r>
            <a:r>
              <a:rPr lang="en-US" b="1" dirty="0" smtClean="0"/>
              <a:t> </a:t>
            </a:r>
            <a:r>
              <a:rPr lang="en-US" dirty="0" smtClean="0"/>
              <a:t>and </a:t>
            </a:r>
            <a:r>
              <a:rPr lang="en-US" b="1" dirty="0" smtClean="0"/>
              <a:t>Maj. Andrew Holmes </a:t>
            </a:r>
            <a:r>
              <a:rPr lang="en-US" dirty="0" smtClean="0"/>
              <a:t>launch a surprise attack on Fort Mackinac, but 290 Indians and British troops ambushed them, killing Holmes and 12 others.</a:t>
            </a:r>
          </a:p>
          <a:p>
            <a:r>
              <a:rPr lang="en-US" dirty="0" smtClean="0"/>
              <a:t>For two days, ships tried to fire on Fort George, but couldn’t elevate guns high enough to fire on fort. </a:t>
            </a:r>
          </a:p>
          <a:p>
            <a:r>
              <a:rPr lang="en-US" dirty="0" smtClean="0"/>
              <a:t>British occupied Mackinac Island until end of war, even capturing two American ships</a:t>
            </a:r>
          </a:p>
          <a:p>
            <a:r>
              <a:rPr lang="en-US" dirty="0" smtClean="0"/>
              <a:t>Americans re-occupied Mackinac in 1815 under peace treaty.  Changed Fort George to </a:t>
            </a:r>
            <a:r>
              <a:rPr lang="en-US" b="1" dirty="0" smtClean="0"/>
              <a:t>Fort Holmes</a:t>
            </a:r>
            <a:r>
              <a:rPr lang="en-US" dirty="0" smtClean="0"/>
              <a:t>, in honor of Andrew Holmes.  </a:t>
            </a:r>
          </a:p>
          <a:p>
            <a:endParaRPr lang="en-US" dirty="0"/>
          </a:p>
        </p:txBody>
      </p:sp>
      <p:pic>
        <p:nvPicPr>
          <p:cNvPr id="4" name="Picture 3" descr="Fort Holmes 1.jpg"/>
          <p:cNvPicPr>
            <a:picLocks noChangeAspect="1"/>
          </p:cNvPicPr>
          <p:nvPr/>
        </p:nvPicPr>
        <p:blipFill>
          <a:blip r:embed="rId2" cstate="print"/>
          <a:stretch>
            <a:fillRect/>
          </a:stretch>
        </p:blipFill>
        <p:spPr>
          <a:xfrm>
            <a:off x="6705600" y="1524000"/>
            <a:ext cx="2340928" cy="1753436"/>
          </a:xfrm>
          <a:prstGeom prst="rect">
            <a:avLst/>
          </a:prstGeom>
        </p:spPr>
      </p:pic>
      <p:pic>
        <p:nvPicPr>
          <p:cNvPr id="5" name="Picture 4" descr="Fort Holmes.png"/>
          <p:cNvPicPr>
            <a:picLocks noChangeAspect="1"/>
          </p:cNvPicPr>
          <p:nvPr/>
        </p:nvPicPr>
        <p:blipFill>
          <a:blip r:embed="rId3" cstate="print"/>
          <a:stretch>
            <a:fillRect/>
          </a:stretch>
        </p:blipFill>
        <p:spPr>
          <a:xfrm>
            <a:off x="6705600" y="3505200"/>
            <a:ext cx="2286000" cy="2516698"/>
          </a:xfrm>
          <a:prstGeom prst="rect">
            <a:avLst/>
          </a:prstGeom>
        </p:spPr>
      </p:pic>
      <p:pic>
        <p:nvPicPr>
          <p:cNvPr id="32769" name="Picture 1" descr="C:\Program Files (x86)\Microsoft Office\MEDIA\OFFICE12\Bullets\BD21298_.gif"/>
          <p:cNvPicPr>
            <a:picLocks noChangeAspect="1" noChangeArrowheads="1"/>
          </p:cNvPicPr>
          <p:nvPr/>
        </p:nvPicPr>
        <p:blipFill>
          <a:blip r:embed="rId4" cstate="print"/>
          <a:srcRect/>
          <a:stretch>
            <a:fillRect/>
          </a:stretch>
        </p:blipFill>
        <p:spPr bwMode="auto">
          <a:xfrm>
            <a:off x="7239000" y="4191000"/>
            <a:ext cx="290513" cy="290513"/>
          </a:xfrm>
          <a:prstGeom prst="rect">
            <a:avLst/>
          </a:prstGeom>
          <a:noFill/>
        </p:spPr>
      </p:pic>
      <p:pic>
        <p:nvPicPr>
          <p:cNvPr id="32770" name="Picture 2" descr="C:\Program Files (x86)\Microsoft Office\MEDIA\OFFICE12\Bullets\BD21298_.gif"/>
          <p:cNvPicPr>
            <a:picLocks noChangeAspect="1" noChangeArrowheads="1"/>
          </p:cNvPicPr>
          <p:nvPr/>
        </p:nvPicPr>
        <p:blipFill>
          <a:blip r:embed="rId4" cstate="print"/>
          <a:srcRect/>
          <a:stretch>
            <a:fillRect/>
          </a:stretch>
        </p:blipFill>
        <p:spPr bwMode="auto">
          <a:xfrm>
            <a:off x="7772400" y="4800600"/>
            <a:ext cx="276225" cy="276225"/>
          </a:xfrm>
          <a:prstGeom prst="rect">
            <a:avLst/>
          </a:prstGeom>
          <a:noFill/>
        </p:spPr>
      </p:pic>
      <p:sp>
        <p:nvSpPr>
          <p:cNvPr id="8" name="TextBox 7"/>
          <p:cNvSpPr txBox="1"/>
          <p:nvPr/>
        </p:nvSpPr>
        <p:spPr>
          <a:xfrm>
            <a:off x="6858000" y="6019800"/>
            <a:ext cx="2005677" cy="215444"/>
          </a:xfrm>
          <a:prstGeom prst="rect">
            <a:avLst/>
          </a:prstGeom>
          <a:noFill/>
        </p:spPr>
        <p:txBody>
          <a:bodyPr wrap="none" rtlCol="0">
            <a:spAutoFit/>
          </a:bodyPr>
          <a:lstStyle/>
          <a:p>
            <a:r>
              <a:rPr lang="en-US" sz="800" dirty="0" smtClean="0"/>
              <a:t>http://en.wikipedia.org/wiki/Fort_Holmes</a:t>
            </a:r>
            <a:endParaRPr lang="en-US" sz="800" dirty="0"/>
          </a:p>
        </p:txBody>
      </p:sp>
      <p:sp>
        <p:nvSpPr>
          <p:cNvPr id="9" name="TextBox 8"/>
          <p:cNvSpPr txBox="1"/>
          <p:nvPr/>
        </p:nvSpPr>
        <p:spPr>
          <a:xfrm>
            <a:off x="7315200" y="3276600"/>
            <a:ext cx="1196161" cy="215444"/>
          </a:xfrm>
          <a:prstGeom prst="rect">
            <a:avLst/>
          </a:prstGeom>
          <a:noFill/>
        </p:spPr>
        <p:txBody>
          <a:bodyPr wrap="none" rtlCol="0">
            <a:spAutoFit/>
          </a:bodyPr>
          <a:lstStyle/>
          <a:p>
            <a:r>
              <a:rPr lang="en-US" sz="800" dirty="0" smtClean="0"/>
              <a:t>Photo: Jeff Lambrecht</a:t>
            </a:r>
            <a:endParaRPr lang="en-US" sz="800" dirty="0"/>
          </a:p>
        </p:txBody>
      </p:sp>
      <p:sp>
        <p:nvSpPr>
          <p:cNvPr id="10" name="TextBox 9"/>
          <p:cNvSpPr txBox="1"/>
          <p:nvPr/>
        </p:nvSpPr>
        <p:spPr>
          <a:xfrm>
            <a:off x="6705600" y="4800600"/>
            <a:ext cx="1167307" cy="338554"/>
          </a:xfrm>
          <a:prstGeom prst="rect">
            <a:avLst/>
          </a:prstGeom>
          <a:noFill/>
        </p:spPr>
        <p:txBody>
          <a:bodyPr wrap="none" rtlCol="0">
            <a:spAutoFit/>
          </a:bodyPr>
          <a:lstStyle/>
          <a:p>
            <a:r>
              <a:rPr lang="en-US" sz="1600" dirty="0" smtClean="0"/>
              <a:t>Ft. George</a:t>
            </a:r>
            <a:endParaRPr lang="en-US" sz="1600" dirty="0"/>
          </a:p>
        </p:txBody>
      </p:sp>
      <p:sp>
        <p:nvSpPr>
          <p:cNvPr id="11" name="TextBox 10"/>
          <p:cNvSpPr txBox="1"/>
          <p:nvPr/>
        </p:nvSpPr>
        <p:spPr>
          <a:xfrm>
            <a:off x="6553200" y="4114800"/>
            <a:ext cx="708848" cy="338554"/>
          </a:xfrm>
          <a:prstGeom prst="rect">
            <a:avLst/>
          </a:prstGeom>
          <a:noFill/>
        </p:spPr>
        <p:txBody>
          <a:bodyPr wrap="none" rtlCol="0">
            <a:spAutoFit/>
          </a:bodyPr>
          <a:lstStyle/>
          <a:p>
            <a:r>
              <a:rPr lang="en-US" sz="1600" dirty="0" smtClean="0"/>
              <a:t>Battle</a:t>
            </a:r>
            <a:endParaRPr lang="en-US" sz="1600" dirty="0"/>
          </a:p>
        </p:txBody>
      </p:sp>
    </p:spTree>
    <p:extLst>
      <p:ext uri="{BB962C8B-B14F-4D97-AF65-F5344CB8AC3E}">
        <p14:creationId xmlns="" xmlns:p14="http://schemas.microsoft.com/office/powerpoint/2010/main" val="42313964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Treaty of Ghent, Dec. 1814</a:t>
            </a:r>
            <a:endParaRPr lang="en-US" dirty="0"/>
          </a:p>
        </p:txBody>
      </p:sp>
      <p:sp>
        <p:nvSpPr>
          <p:cNvPr id="3" name="Content Placeholder 2"/>
          <p:cNvSpPr>
            <a:spLocks noGrp="1"/>
          </p:cNvSpPr>
          <p:nvPr>
            <p:ph sz="quarter" idx="1"/>
          </p:nvPr>
        </p:nvSpPr>
        <p:spPr>
          <a:xfrm>
            <a:off x="685800" y="1524000"/>
            <a:ext cx="7772400" cy="4572000"/>
          </a:xfrm>
        </p:spPr>
        <p:txBody>
          <a:bodyPr>
            <a:normAutofit fontScale="85000" lnSpcReduction="10000"/>
          </a:bodyPr>
          <a:lstStyle/>
          <a:p>
            <a:r>
              <a:rPr lang="en-US" dirty="0" smtClean="0"/>
              <a:t>Duke of Wellington, who defeated Napoleon at Waterloo, turned down offer to assume command in Canada to continue war</a:t>
            </a:r>
          </a:p>
          <a:p>
            <a:r>
              <a:rPr lang="en-US" dirty="0" smtClean="0"/>
              <a:t>British were heavily in debt and tired of war</a:t>
            </a:r>
          </a:p>
          <a:p>
            <a:r>
              <a:rPr lang="en-US" dirty="0" smtClean="0"/>
              <a:t>No real military winner</a:t>
            </a:r>
          </a:p>
          <a:p>
            <a:r>
              <a:rPr lang="en-US" dirty="0" smtClean="0"/>
              <a:t>Treaty of Ghent called for int’l boundary line to be surveyed (Drummond Island made American, and Bois Blanc (Bob-Lo) made Canadian)</a:t>
            </a:r>
          </a:p>
          <a:p>
            <a:r>
              <a:rPr lang="en-US" dirty="0" smtClean="0"/>
              <a:t>In 1828, British abandoned fort they built on Drummond Island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838200"/>
          </a:xfrm>
        </p:spPr>
        <p:txBody>
          <a:bodyPr/>
          <a:lstStyle/>
          <a:p>
            <a:r>
              <a:rPr lang="en-US" dirty="0" smtClean="0"/>
              <a:t>Battle of Fallen Timbers, 1794</a:t>
            </a:r>
            <a:endParaRPr lang="en-US" dirty="0"/>
          </a:p>
        </p:txBody>
      </p:sp>
      <p:sp>
        <p:nvSpPr>
          <p:cNvPr id="3" name="Content Placeholder 2"/>
          <p:cNvSpPr>
            <a:spLocks noGrp="1"/>
          </p:cNvSpPr>
          <p:nvPr>
            <p:ph idx="1"/>
          </p:nvPr>
        </p:nvSpPr>
        <p:spPr>
          <a:xfrm>
            <a:off x="304800" y="1295400"/>
            <a:ext cx="7543800" cy="3048000"/>
          </a:xfrm>
        </p:spPr>
        <p:txBody>
          <a:bodyPr>
            <a:normAutofit fontScale="55000" lnSpcReduction="20000"/>
          </a:bodyPr>
          <a:lstStyle/>
          <a:p>
            <a:r>
              <a:rPr lang="en-US" sz="4500" dirty="0" smtClean="0">
                <a:ea typeface="ＭＳ Ｐゴシック" pitchFamily="34" charset="-128"/>
              </a:rPr>
              <a:t>Blue Jacket’s force of 1,000 – 1,500 warriors attacked Wayne’s men south of present-day Toledo (Maumee).  British at nearby Fort </a:t>
            </a:r>
            <a:r>
              <a:rPr lang="en-US" sz="4500" dirty="0" err="1" smtClean="0">
                <a:ea typeface="ＭＳ Ｐゴシック" pitchFamily="34" charset="-128"/>
              </a:rPr>
              <a:t>Miamis</a:t>
            </a:r>
            <a:r>
              <a:rPr lang="en-US" sz="4500" dirty="0" smtClean="0">
                <a:ea typeface="ＭＳ Ｐゴシック" pitchFamily="34" charset="-128"/>
              </a:rPr>
              <a:t> made no attempt to aid Indians, because it would have led to war with U.S.</a:t>
            </a:r>
          </a:p>
          <a:p>
            <a:r>
              <a:rPr lang="en-US" sz="4500" dirty="0" smtClean="0">
                <a:ea typeface="ＭＳ Ｐゴシック" pitchFamily="34" charset="-128"/>
              </a:rPr>
              <a:t>A recent tornado blew down many trees</a:t>
            </a:r>
          </a:p>
          <a:p>
            <a:r>
              <a:rPr lang="en-US" sz="4500" dirty="0" smtClean="0">
                <a:ea typeface="ＭＳ Ｐゴシック" pitchFamily="34" charset="-128"/>
              </a:rPr>
              <a:t>Wayne’s 3,000+ men overwhelmed Indians in brief battle.  Called the “last battle of the American Revolution.”</a:t>
            </a:r>
          </a:p>
          <a:p>
            <a:endParaRPr lang="en-US" dirty="0"/>
          </a:p>
        </p:txBody>
      </p:sp>
      <p:pic>
        <p:nvPicPr>
          <p:cNvPr id="5" name="Picture 4" descr="300px-Fallen_timbers.jpg"/>
          <p:cNvPicPr>
            <a:picLocks noChangeAspect="1"/>
          </p:cNvPicPr>
          <p:nvPr/>
        </p:nvPicPr>
        <p:blipFill>
          <a:blip r:embed="rId2" cstate="print"/>
          <a:stretch>
            <a:fillRect/>
          </a:stretch>
        </p:blipFill>
        <p:spPr>
          <a:xfrm>
            <a:off x="533400" y="4267200"/>
            <a:ext cx="3511062" cy="2282190"/>
          </a:xfrm>
          <a:prstGeom prst="rect">
            <a:avLst/>
          </a:prstGeom>
        </p:spPr>
      </p:pic>
      <p:pic>
        <p:nvPicPr>
          <p:cNvPr id="6" name="Picture 5" descr="Fallen Timbers Monument.jpg"/>
          <p:cNvPicPr>
            <a:picLocks noChangeAspect="1"/>
          </p:cNvPicPr>
          <p:nvPr/>
        </p:nvPicPr>
        <p:blipFill>
          <a:blip r:embed="rId3" cstate="print"/>
          <a:stretch>
            <a:fillRect/>
          </a:stretch>
        </p:blipFill>
        <p:spPr>
          <a:xfrm>
            <a:off x="6969102" y="3581400"/>
            <a:ext cx="2174898" cy="3060031"/>
          </a:xfrm>
          <a:prstGeom prst="rect">
            <a:avLst/>
          </a:prstGeom>
        </p:spPr>
      </p:pic>
      <p:sp>
        <p:nvSpPr>
          <p:cNvPr id="7" name="TextBox 6"/>
          <p:cNvSpPr txBox="1"/>
          <p:nvPr/>
        </p:nvSpPr>
        <p:spPr>
          <a:xfrm>
            <a:off x="914400" y="6642556"/>
            <a:ext cx="2592376" cy="215444"/>
          </a:xfrm>
          <a:prstGeom prst="rect">
            <a:avLst/>
          </a:prstGeom>
          <a:noFill/>
        </p:spPr>
        <p:txBody>
          <a:bodyPr wrap="none" rtlCol="0">
            <a:spAutoFit/>
          </a:bodyPr>
          <a:lstStyle/>
          <a:p>
            <a:r>
              <a:rPr lang="en-US" sz="800" dirty="0" smtClean="0"/>
              <a:t>http://en.wikipedia.org/wiki/Battle_of_Fallen_Timbers</a:t>
            </a:r>
            <a:endParaRPr lang="en-US" sz="800" dirty="0"/>
          </a:p>
        </p:txBody>
      </p:sp>
      <p:sp>
        <p:nvSpPr>
          <p:cNvPr id="8" name="TextBox 7"/>
          <p:cNvSpPr txBox="1"/>
          <p:nvPr/>
        </p:nvSpPr>
        <p:spPr>
          <a:xfrm>
            <a:off x="5715000" y="6642556"/>
            <a:ext cx="3137397" cy="215444"/>
          </a:xfrm>
          <a:prstGeom prst="rect">
            <a:avLst/>
          </a:prstGeom>
          <a:noFill/>
        </p:spPr>
        <p:txBody>
          <a:bodyPr wrap="none" rtlCol="0">
            <a:spAutoFit/>
          </a:bodyPr>
          <a:lstStyle/>
          <a:p>
            <a:r>
              <a:rPr lang="en-US" sz="800" dirty="0" smtClean="0"/>
              <a:t>http://en.wikipedia.org/wiki/Battle_of_Fallen_Timbers_Monument</a:t>
            </a:r>
            <a:endParaRPr lang="en-US" sz="800" dirty="0"/>
          </a:p>
        </p:txBody>
      </p:sp>
      <p:sp>
        <p:nvSpPr>
          <p:cNvPr id="9" name="TextBox 8"/>
          <p:cNvSpPr txBox="1"/>
          <p:nvPr/>
        </p:nvSpPr>
        <p:spPr>
          <a:xfrm>
            <a:off x="5105400" y="4343400"/>
            <a:ext cx="1752600" cy="1754326"/>
          </a:xfrm>
          <a:prstGeom prst="rect">
            <a:avLst/>
          </a:prstGeom>
          <a:noFill/>
        </p:spPr>
        <p:txBody>
          <a:bodyPr wrap="square" rtlCol="0">
            <a:spAutoFit/>
          </a:bodyPr>
          <a:lstStyle/>
          <a:p>
            <a:r>
              <a:rPr lang="en-US" dirty="0" smtClean="0">
                <a:solidFill>
                  <a:srgbClr val="FF0000"/>
                </a:solidFill>
              </a:rPr>
              <a:t>This statue at shows Anthony Wayne flanked by a Native American and a frontiersman.</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s.jpg"/>
          <p:cNvPicPr>
            <a:picLocks noChangeAspect="1"/>
          </p:cNvPicPr>
          <p:nvPr/>
        </p:nvPicPr>
        <p:blipFill>
          <a:blip r:embed="rId2" cstate="print"/>
          <a:stretch>
            <a:fillRect/>
          </a:stretch>
        </p:blipFill>
        <p:spPr>
          <a:xfrm>
            <a:off x="152400" y="4191000"/>
            <a:ext cx="2391156" cy="2439955"/>
          </a:xfrm>
          <a:prstGeom prst="rect">
            <a:avLst/>
          </a:prstGeom>
        </p:spPr>
      </p:pic>
      <p:pic>
        <p:nvPicPr>
          <p:cNvPr id="6" name="Picture 5" descr="Battle_of_New_Orleans.jpg"/>
          <p:cNvPicPr>
            <a:picLocks noChangeAspect="1"/>
          </p:cNvPicPr>
          <p:nvPr/>
        </p:nvPicPr>
        <p:blipFill>
          <a:blip r:embed="rId3" cstate="print"/>
          <a:stretch>
            <a:fillRect/>
          </a:stretch>
        </p:blipFill>
        <p:spPr>
          <a:xfrm>
            <a:off x="2667000" y="4114800"/>
            <a:ext cx="3429000" cy="2537460"/>
          </a:xfrm>
          <a:prstGeom prst="rect">
            <a:avLst/>
          </a:prstGeom>
        </p:spPr>
      </p:pic>
      <p:sp>
        <p:nvSpPr>
          <p:cNvPr id="2" name="Title 1"/>
          <p:cNvSpPr>
            <a:spLocks noGrp="1"/>
          </p:cNvSpPr>
          <p:nvPr>
            <p:ph type="title"/>
          </p:nvPr>
        </p:nvSpPr>
        <p:spPr>
          <a:xfrm>
            <a:off x="1219200" y="228600"/>
            <a:ext cx="7772400" cy="1143000"/>
          </a:xfrm>
        </p:spPr>
        <p:txBody>
          <a:bodyPr/>
          <a:lstStyle/>
          <a:p>
            <a:r>
              <a:rPr lang="en-US" dirty="0" smtClean="0"/>
              <a:t>The End of the War of 1812</a:t>
            </a:r>
            <a:endParaRPr lang="en-US" dirty="0"/>
          </a:p>
        </p:txBody>
      </p:sp>
      <p:sp>
        <p:nvSpPr>
          <p:cNvPr id="3" name="Content Placeholder 2"/>
          <p:cNvSpPr>
            <a:spLocks noGrp="1"/>
          </p:cNvSpPr>
          <p:nvPr>
            <p:ph sz="quarter" idx="1"/>
          </p:nvPr>
        </p:nvSpPr>
        <p:spPr>
          <a:xfrm>
            <a:off x="381000" y="1219200"/>
            <a:ext cx="5943600" cy="3276600"/>
          </a:xfrm>
        </p:spPr>
        <p:txBody>
          <a:bodyPr>
            <a:normAutofit/>
          </a:bodyPr>
          <a:lstStyle/>
          <a:p>
            <a:r>
              <a:rPr lang="en-US" sz="2400" b="1" dirty="0" smtClean="0"/>
              <a:t>Maj. Gen. Andrew Jackson </a:t>
            </a:r>
            <a:r>
              <a:rPr lang="en-US" sz="2400" dirty="0" smtClean="0"/>
              <a:t>wins the </a:t>
            </a:r>
            <a:r>
              <a:rPr lang="en-US" sz="2400" b="1" dirty="0" smtClean="0">
                <a:solidFill>
                  <a:srgbClr val="0070C0"/>
                </a:solidFill>
              </a:rPr>
              <a:t>Battle of Horseshoe Bend </a:t>
            </a:r>
            <a:r>
              <a:rPr lang="en-US" sz="2400" dirty="0" smtClean="0"/>
              <a:t>against Indian allies of Tecumseh in 1814, and the </a:t>
            </a:r>
            <a:r>
              <a:rPr lang="en-US" sz="2400" b="1" dirty="0" smtClean="0">
                <a:solidFill>
                  <a:srgbClr val="FF0000"/>
                </a:solidFill>
              </a:rPr>
              <a:t>Battle of New Orleans</a:t>
            </a:r>
            <a:r>
              <a:rPr lang="en-US" sz="2400" dirty="0" smtClean="0">
                <a:solidFill>
                  <a:srgbClr val="FF0000"/>
                </a:solidFill>
              </a:rPr>
              <a:t> </a:t>
            </a:r>
            <a:r>
              <a:rPr lang="en-US" sz="2400" dirty="0" smtClean="0"/>
              <a:t>in Jan. 1815 after </a:t>
            </a:r>
            <a:r>
              <a:rPr lang="en-US" sz="2400" dirty="0" smtClean="0"/>
              <a:t>the Treaty </a:t>
            </a:r>
            <a:r>
              <a:rPr lang="en-US" sz="2400" dirty="0" smtClean="0"/>
              <a:t>of Ghent was signed.  </a:t>
            </a:r>
          </a:p>
          <a:p>
            <a:r>
              <a:rPr lang="en-US" sz="2400" b="1" dirty="0" smtClean="0"/>
              <a:t>Rush-</a:t>
            </a:r>
            <a:r>
              <a:rPr lang="en-US" sz="2400" b="1" dirty="0" err="1" smtClean="0"/>
              <a:t>Bagot</a:t>
            </a:r>
            <a:r>
              <a:rPr lang="en-US" sz="2400" b="1" dirty="0" smtClean="0"/>
              <a:t> Agreement </a:t>
            </a:r>
            <a:r>
              <a:rPr lang="en-US" sz="2400" dirty="0" smtClean="0"/>
              <a:t>= U.S. and Britain can’t maintain armed vessels on the Great Lakes.</a:t>
            </a:r>
            <a:endParaRPr lang="en-US" sz="2400" dirty="0"/>
          </a:p>
        </p:txBody>
      </p:sp>
      <p:sp>
        <p:nvSpPr>
          <p:cNvPr id="5" name="TextBox 4"/>
          <p:cNvSpPr txBox="1"/>
          <p:nvPr/>
        </p:nvSpPr>
        <p:spPr>
          <a:xfrm>
            <a:off x="6248400" y="4611231"/>
            <a:ext cx="2895600" cy="2246769"/>
          </a:xfrm>
          <a:prstGeom prst="rect">
            <a:avLst/>
          </a:prstGeom>
          <a:noFill/>
        </p:spPr>
        <p:txBody>
          <a:bodyPr wrap="square" rtlCol="0">
            <a:spAutoFit/>
          </a:bodyPr>
          <a:lstStyle/>
          <a:p>
            <a:r>
              <a:rPr lang="en-US" sz="2000" dirty="0" smtClean="0">
                <a:solidFill>
                  <a:srgbClr val="FF0000"/>
                </a:solidFill>
              </a:rPr>
              <a:t>Considered the greatest land victory of the war, </a:t>
            </a:r>
            <a:r>
              <a:rPr lang="en-US" sz="2000" dirty="0" smtClean="0">
                <a:solidFill>
                  <a:srgbClr val="FF0000"/>
                </a:solidFill>
              </a:rPr>
              <a:t>on January 8, 1815,</a:t>
            </a:r>
            <a:r>
              <a:rPr lang="en-US" sz="2000" dirty="0" smtClean="0">
                <a:solidFill>
                  <a:srgbClr val="FF0000"/>
                </a:solidFill>
              </a:rPr>
              <a:t> </a:t>
            </a:r>
            <a:r>
              <a:rPr lang="en-US" sz="2000" dirty="0" smtClean="0">
                <a:solidFill>
                  <a:srgbClr val="FF0000"/>
                </a:solidFill>
              </a:rPr>
              <a:t>American forces inflicted casualties on the British by a 20-1 ratio.</a:t>
            </a:r>
            <a:endParaRPr lang="en-US" sz="2000" dirty="0">
              <a:solidFill>
                <a:srgbClr val="FF0000"/>
              </a:solidFill>
            </a:endParaRPr>
          </a:p>
        </p:txBody>
      </p:sp>
      <p:sp>
        <p:nvSpPr>
          <p:cNvPr id="7" name="TextBox 6"/>
          <p:cNvSpPr txBox="1"/>
          <p:nvPr/>
        </p:nvSpPr>
        <p:spPr>
          <a:xfrm>
            <a:off x="3200400" y="6642556"/>
            <a:ext cx="2507418" cy="215444"/>
          </a:xfrm>
          <a:prstGeom prst="rect">
            <a:avLst/>
          </a:prstGeom>
          <a:noFill/>
        </p:spPr>
        <p:txBody>
          <a:bodyPr wrap="none" rtlCol="0">
            <a:spAutoFit/>
          </a:bodyPr>
          <a:lstStyle/>
          <a:p>
            <a:r>
              <a:rPr lang="en-US" sz="800" dirty="0" smtClean="0"/>
              <a:t>http://en.wikipedia.org/wiki/Battle_of_New_Orleans</a:t>
            </a:r>
            <a:endParaRPr lang="en-US" sz="800" dirty="0"/>
          </a:p>
        </p:txBody>
      </p:sp>
      <p:sp>
        <p:nvSpPr>
          <p:cNvPr id="9" name="TextBox 8"/>
          <p:cNvSpPr txBox="1"/>
          <p:nvPr/>
        </p:nvSpPr>
        <p:spPr>
          <a:xfrm>
            <a:off x="457200" y="6642556"/>
            <a:ext cx="1681871" cy="215444"/>
          </a:xfrm>
          <a:prstGeom prst="rect">
            <a:avLst/>
          </a:prstGeom>
          <a:noFill/>
        </p:spPr>
        <p:txBody>
          <a:bodyPr wrap="none" rtlCol="0">
            <a:spAutoFit/>
          </a:bodyPr>
          <a:lstStyle/>
          <a:p>
            <a:r>
              <a:rPr lang="en-US" sz="800" dirty="0" smtClean="0"/>
              <a:t>http://www.knowla.org/entry/724/</a:t>
            </a:r>
            <a:endParaRPr lang="en-US" sz="800" dirty="0"/>
          </a:p>
        </p:txBody>
      </p:sp>
      <p:pic>
        <p:nvPicPr>
          <p:cNvPr id="10" name="Picture 9" descr="250px-Battle_Horseshoe_Bend_1814.jpg"/>
          <p:cNvPicPr>
            <a:picLocks noChangeAspect="1"/>
          </p:cNvPicPr>
          <p:nvPr/>
        </p:nvPicPr>
        <p:blipFill>
          <a:blip r:embed="rId4" cstate="print"/>
          <a:stretch>
            <a:fillRect/>
          </a:stretch>
        </p:blipFill>
        <p:spPr>
          <a:xfrm>
            <a:off x="6629400" y="1219200"/>
            <a:ext cx="1663700" cy="1850034"/>
          </a:xfrm>
          <a:prstGeom prst="rect">
            <a:avLst/>
          </a:prstGeom>
        </p:spPr>
      </p:pic>
      <p:sp>
        <p:nvSpPr>
          <p:cNvPr id="11" name="TextBox 10"/>
          <p:cNvSpPr txBox="1"/>
          <p:nvPr/>
        </p:nvSpPr>
        <p:spPr>
          <a:xfrm>
            <a:off x="6324600" y="2971800"/>
            <a:ext cx="3038011" cy="215444"/>
          </a:xfrm>
          <a:prstGeom prst="rect">
            <a:avLst/>
          </a:prstGeom>
          <a:noFill/>
        </p:spPr>
        <p:txBody>
          <a:bodyPr wrap="none" rtlCol="0">
            <a:spAutoFit/>
          </a:bodyPr>
          <a:lstStyle/>
          <a:p>
            <a:r>
              <a:rPr lang="en-US" sz="800" dirty="0" smtClean="0"/>
              <a:t>http://en.wikipedia.org/wiki/Battle_of_Horseshoe_Bend_(1814)</a:t>
            </a:r>
            <a:endParaRPr lang="en-US" sz="800" dirty="0"/>
          </a:p>
        </p:txBody>
      </p:sp>
      <p:sp>
        <p:nvSpPr>
          <p:cNvPr id="12" name="TextBox 11"/>
          <p:cNvSpPr txBox="1"/>
          <p:nvPr/>
        </p:nvSpPr>
        <p:spPr>
          <a:xfrm>
            <a:off x="6324600" y="3200400"/>
            <a:ext cx="2819400" cy="1200329"/>
          </a:xfrm>
          <a:prstGeom prst="rect">
            <a:avLst/>
          </a:prstGeom>
          <a:noFill/>
        </p:spPr>
        <p:txBody>
          <a:bodyPr wrap="square" rtlCol="0">
            <a:spAutoFit/>
          </a:bodyPr>
          <a:lstStyle/>
          <a:p>
            <a:r>
              <a:rPr lang="en-US" dirty="0" smtClean="0">
                <a:solidFill>
                  <a:srgbClr val="0070C0"/>
                </a:solidFill>
              </a:rPr>
              <a:t>After Horseshoe Bend, the Creek Indians were forced to sign a treaty giving up 23 million acres</a:t>
            </a:r>
            <a:r>
              <a:rPr lang="en-US" dirty="0" smtClean="0"/>
              <a:t>.</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of the war</a:t>
            </a:r>
            <a:endParaRPr lang="en-US" dirty="0"/>
          </a:p>
        </p:txBody>
      </p:sp>
      <p:sp>
        <p:nvSpPr>
          <p:cNvPr id="3" name="Content Placeholder 2"/>
          <p:cNvSpPr>
            <a:spLocks noGrp="1"/>
          </p:cNvSpPr>
          <p:nvPr>
            <p:ph sz="quarter" idx="1"/>
          </p:nvPr>
        </p:nvSpPr>
        <p:spPr>
          <a:xfrm>
            <a:off x="152400" y="1554162"/>
            <a:ext cx="8839200" cy="4525963"/>
          </a:xfrm>
        </p:spPr>
        <p:txBody>
          <a:bodyPr>
            <a:normAutofit/>
          </a:bodyPr>
          <a:lstStyle/>
          <a:p>
            <a:r>
              <a:rPr lang="en-US" sz="3000" dirty="0" smtClean="0"/>
              <a:t>Harrison uses fame to become President in 1840</a:t>
            </a:r>
          </a:p>
          <a:p>
            <a:r>
              <a:rPr lang="en-US" sz="3000" dirty="0" smtClean="0"/>
              <a:t>Jackson uses fame to become President in 1828</a:t>
            </a:r>
          </a:p>
          <a:p>
            <a:r>
              <a:rPr lang="en-US" sz="3000" dirty="0" smtClean="0"/>
              <a:t>Michigan now safely American, and British never seriously threatened again. </a:t>
            </a:r>
          </a:p>
          <a:p>
            <a:r>
              <a:rPr lang="en-US" sz="3000" dirty="0" smtClean="0"/>
              <a:t>Northwest Territory now open to white settlement with Indian threat removed. Indians had to sign treaties ceding their land.</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ffin.jpg"/>
          <p:cNvPicPr>
            <a:picLocks noChangeAspect="1"/>
          </p:cNvPicPr>
          <p:nvPr/>
        </p:nvPicPr>
        <p:blipFill>
          <a:blip r:embed="rId2" cstate="print"/>
          <a:stretch>
            <a:fillRect/>
          </a:stretch>
        </p:blipFill>
        <p:spPr>
          <a:xfrm>
            <a:off x="762000" y="228600"/>
            <a:ext cx="2180117" cy="2819400"/>
          </a:xfrm>
          <a:prstGeom prst="rect">
            <a:avLst/>
          </a:prstGeom>
        </p:spPr>
      </p:pic>
      <p:sp>
        <p:nvSpPr>
          <p:cNvPr id="2" name="Title 1"/>
          <p:cNvSpPr>
            <a:spLocks noGrp="1"/>
          </p:cNvSpPr>
          <p:nvPr>
            <p:ph type="title"/>
          </p:nvPr>
        </p:nvSpPr>
        <p:spPr>
          <a:xfrm>
            <a:off x="3962400" y="152400"/>
            <a:ext cx="7772400" cy="1143000"/>
          </a:xfrm>
        </p:spPr>
        <p:txBody>
          <a:bodyPr/>
          <a:lstStyle/>
          <a:p>
            <a:r>
              <a:rPr lang="en-US" dirty="0" smtClean="0"/>
              <a:t>The Tiffin Report</a:t>
            </a:r>
            <a:endParaRPr lang="en-US" dirty="0"/>
          </a:p>
        </p:txBody>
      </p:sp>
      <p:sp>
        <p:nvSpPr>
          <p:cNvPr id="3" name="Content Placeholder 2"/>
          <p:cNvSpPr>
            <a:spLocks noGrp="1"/>
          </p:cNvSpPr>
          <p:nvPr>
            <p:ph sz="quarter" idx="1"/>
          </p:nvPr>
        </p:nvSpPr>
        <p:spPr>
          <a:xfrm>
            <a:off x="3124200" y="1371600"/>
            <a:ext cx="5715000" cy="4525963"/>
          </a:xfrm>
        </p:spPr>
        <p:txBody>
          <a:bodyPr>
            <a:normAutofit fontScale="70000" lnSpcReduction="20000"/>
          </a:bodyPr>
          <a:lstStyle/>
          <a:p>
            <a:r>
              <a:rPr lang="en-US" b="1" dirty="0" smtClean="0"/>
              <a:t>Edward Tiffin </a:t>
            </a:r>
            <a:r>
              <a:rPr lang="en-US" dirty="0" smtClean="0"/>
              <a:t>= Surveyor General of the U.S. sent surveying party to Michigan in 1815, to give veterans of the War of 1812 two million acres of land.</a:t>
            </a:r>
          </a:p>
          <a:p>
            <a:r>
              <a:rPr lang="en-US" dirty="0" smtClean="0"/>
              <a:t>Wrote report in 1816 that Michigan was full of swamps, lakes, and poor sandy soil, so not worth surveying.  Very little arable land, so Congress gave Illinois and Missouri land to veterans</a:t>
            </a:r>
          </a:p>
          <a:p>
            <a:r>
              <a:rPr lang="en-US" dirty="0" smtClean="0"/>
              <a:t>Report was not widely publicized in the 1820s, so it did not damage Michigan’s reputation.</a:t>
            </a:r>
          </a:p>
          <a:p>
            <a:r>
              <a:rPr lang="en-US" b="1" dirty="0" smtClean="0"/>
              <a:t>Disease (malaria, typhoid fever) did hurt Michigan’s image.  Land was also not surveyed or even purchased yet.</a:t>
            </a:r>
            <a:endParaRPr lang="en-US" b="1" dirty="0"/>
          </a:p>
        </p:txBody>
      </p:sp>
      <p:sp>
        <p:nvSpPr>
          <p:cNvPr id="5" name="TextBox 4"/>
          <p:cNvSpPr txBox="1"/>
          <p:nvPr/>
        </p:nvSpPr>
        <p:spPr>
          <a:xfrm>
            <a:off x="457200" y="3048000"/>
            <a:ext cx="2590800" cy="1938992"/>
          </a:xfrm>
          <a:prstGeom prst="rect">
            <a:avLst/>
          </a:prstGeom>
          <a:noFill/>
        </p:spPr>
        <p:txBody>
          <a:bodyPr wrap="square" rtlCol="0">
            <a:spAutoFit/>
          </a:bodyPr>
          <a:lstStyle/>
          <a:p>
            <a:r>
              <a:rPr lang="en-US" sz="2000" dirty="0" smtClean="0">
                <a:solidFill>
                  <a:srgbClr val="FF0000"/>
                </a:solidFill>
              </a:rPr>
              <a:t>Tiffin was the first governor of Ohio in 1803.  With his report, he started the Michigan-Ohio feud that continues today.</a:t>
            </a:r>
            <a:endParaRPr lang="en-US" sz="2000" dirty="0">
              <a:solidFill>
                <a:srgbClr val="FF0000"/>
              </a:solidFill>
            </a:endParaRPr>
          </a:p>
        </p:txBody>
      </p:sp>
      <p:sp>
        <p:nvSpPr>
          <p:cNvPr id="6" name="TextBox 5"/>
          <p:cNvSpPr txBox="1"/>
          <p:nvPr/>
        </p:nvSpPr>
        <p:spPr>
          <a:xfrm>
            <a:off x="762000" y="2819400"/>
            <a:ext cx="2047355" cy="215444"/>
          </a:xfrm>
          <a:prstGeom prst="rect">
            <a:avLst/>
          </a:prstGeom>
          <a:noFill/>
        </p:spPr>
        <p:txBody>
          <a:bodyPr wrap="none" rtlCol="0">
            <a:spAutoFit/>
          </a:bodyPr>
          <a:lstStyle/>
          <a:p>
            <a:r>
              <a:rPr lang="en-US" sz="800" dirty="0" smtClean="0"/>
              <a:t>http://en.wikipedia.org/wiki/Edward_Tiffin</a:t>
            </a:r>
            <a:endParaRPr lang="en-US" sz="8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2.jpg"/>
          <p:cNvPicPr>
            <a:picLocks noChangeAspect="1"/>
          </p:cNvPicPr>
          <p:nvPr/>
        </p:nvPicPr>
        <p:blipFill>
          <a:blip r:embed="rId2" cstate="print"/>
          <a:stretch>
            <a:fillRect/>
          </a:stretch>
        </p:blipFill>
        <p:spPr>
          <a:xfrm>
            <a:off x="1371600" y="4724400"/>
            <a:ext cx="2303586" cy="1871664"/>
          </a:xfrm>
          <a:prstGeom prst="rect">
            <a:avLst/>
          </a:prstGeom>
        </p:spPr>
      </p:pic>
      <p:pic>
        <p:nvPicPr>
          <p:cNvPr id="4" name="Picture 3" descr="220px-Black_Swamp.jpg"/>
          <p:cNvPicPr>
            <a:picLocks noChangeAspect="1"/>
          </p:cNvPicPr>
          <p:nvPr/>
        </p:nvPicPr>
        <p:blipFill>
          <a:blip r:embed="rId3" cstate="print"/>
          <a:stretch>
            <a:fillRect/>
          </a:stretch>
        </p:blipFill>
        <p:spPr>
          <a:xfrm>
            <a:off x="4419600" y="2971800"/>
            <a:ext cx="3032954" cy="2164427"/>
          </a:xfrm>
          <a:prstGeom prst="rect">
            <a:avLst/>
          </a:prstGeom>
        </p:spPr>
      </p:pic>
      <p:sp>
        <p:nvSpPr>
          <p:cNvPr id="2" name="Title 1"/>
          <p:cNvSpPr>
            <a:spLocks noGrp="1"/>
          </p:cNvSpPr>
          <p:nvPr>
            <p:ph type="title"/>
          </p:nvPr>
        </p:nvSpPr>
        <p:spPr>
          <a:xfrm>
            <a:off x="1066800" y="0"/>
            <a:ext cx="7772400" cy="1143000"/>
          </a:xfrm>
        </p:spPr>
        <p:txBody>
          <a:bodyPr/>
          <a:lstStyle/>
          <a:p>
            <a:r>
              <a:rPr lang="en-US" dirty="0" smtClean="0"/>
              <a:t>Trouble attracting settlers</a:t>
            </a:r>
            <a:endParaRPr lang="en-US" dirty="0"/>
          </a:p>
        </p:txBody>
      </p:sp>
      <p:sp>
        <p:nvSpPr>
          <p:cNvPr id="3" name="Content Placeholder 2"/>
          <p:cNvSpPr>
            <a:spLocks noGrp="1"/>
          </p:cNvSpPr>
          <p:nvPr>
            <p:ph sz="quarter" idx="1"/>
          </p:nvPr>
        </p:nvSpPr>
        <p:spPr>
          <a:xfrm>
            <a:off x="228600" y="1066800"/>
            <a:ext cx="7924800" cy="2209800"/>
          </a:xfrm>
        </p:spPr>
        <p:txBody>
          <a:bodyPr>
            <a:normAutofit/>
          </a:bodyPr>
          <a:lstStyle/>
          <a:p>
            <a:r>
              <a:rPr lang="en-US" sz="2200" b="1" dirty="0" smtClean="0"/>
              <a:t>Water travel was dangerous</a:t>
            </a:r>
            <a:r>
              <a:rPr lang="en-US" sz="2200" dirty="0" smtClean="0"/>
              <a:t> (Lake Erie considered more dangerous than Atlantic)</a:t>
            </a:r>
          </a:p>
          <a:p>
            <a:r>
              <a:rPr lang="en-US" sz="2200" dirty="0" smtClean="0"/>
              <a:t>On land, had to cross the </a:t>
            </a:r>
            <a:r>
              <a:rPr lang="en-US" sz="2200" b="1" dirty="0" smtClean="0"/>
              <a:t>Great Black Swamp </a:t>
            </a:r>
            <a:r>
              <a:rPr lang="en-US" sz="2200" dirty="0" smtClean="0"/>
              <a:t>in NW Ohio (drained and settled in late 1800s).  It was created by retreating glaciers, and the water was waist deep in some areas.</a:t>
            </a:r>
            <a:endParaRPr lang="en-US" sz="2200" dirty="0"/>
          </a:p>
        </p:txBody>
      </p:sp>
      <p:sp>
        <p:nvSpPr>
          <p:cNvPr id="5" name="TextBox 4"/>
          <p:cNvSpPr txBox="1"/>
          <p:nvPr/>
        </p:nvSpPr>
        <p:spPr>
          <a:xfrm>
            <a:off x="457200" y="3429000"/>
            <a:ext cx="3810000" cy="1323439"/>
          </a:xfrm>
          <a:prstGeom prst="rect">
            <a:avLst/>
          </a:prstGeom>
          <a:noFill/>
        </p:spPr>
        <p:txBody>
          <a:bodyPr wrap="square" rtlCol="0">
            <a:spAutoFit/>
          </a:bodyPr>
          <a:lstStyle/>
          <a:p>
            <a:r>
              <a:rPr lang="en-US" sz="2000" dirty="0" smtClean="0">
                <a:solidFill>
                  <a:srgbClr val="00B050"/>
                </a:solidFill>
              </a:rPr>
              <a:t>The area is now fertile farmland.  Since 1993, Bowling Green celebrates the Black Swamp Arts Festival every September.</a:t>
            </a:r>
            <a:endParaRPr lang="en-US" sz="2000" dirty="0">
              <a:solidFill>
                <a:srgbClr val="00B050"/>
              </a:solidFill>
            </a:endParaRPr>
          </a:p>
        </p:txBody>
      </p:sp>
      <p:sp>
        <p:nvSpPr>
          <p:cNvPr id="8" name="TextBox 7"/>
          <p:cNvSpPr txBox="1"/>
          <p:nvPr/>
        </p:nvSpPr>
        <p:spPr>
          <a:xfrm>
            <a:off x="3886200" y="5257800"/>
            <a:ext cx="2667000" cy="1477328"/>
          </a:xfrm>
          <a:prstGeom prst="rect">
            <a:avLst/>
          </a:prstGeom>
          <a:noFill/>
        </p:spPr>
        <p:txBody>
          <a:bodyPr wrap="square" rtlCol="0">
            <a:spAutoFit/>
          </a:bodyPr>
          <a:lstStyle/>
          <a:p>
            <a:r>
              <a:rPr lang="en-US" dirty="0" smtClean="0">
                <a:solidFill>
                  <a:srgbClr val="0070C0"/>
                </a:solidFill>
              </a:rPr>
              <a:t>Magee Marsh on Lake Erie is the remnants of the Great Black Swamp. Ohio has lost 90% of its wetlands.</a:t>
            </a:r>
            <a:endParaRPr lang="en-US" dirty="0">
              <a:solidFill>
                <a:srgbClr val="0070C0"/>
              </a:solidFill>
            </a:endParaRPr>
          </a:p>
        </p:txBody>
      </p:sp>
      <p:pic>
        <p:nvPicPr>
          <p:cNvPr id="7" name="Picture 6" descr="Great Black swamp.jpg"/>
          <p:cNvPicPr>
            <a:picLocks noChangeAspect="1"/>
          </p:cNvPicPr>
          <p:nvPr/>
        </p:nvPicPr>
        <p:blipFill>
          <a:blip r:embed="rId4" cstate="print"/>
          <a:stretch>
            <a:fillRect/>
          </a:stretch>
        </p:blipFill>
        <p:spPr>
          <a:xfrm>
            <a:off x="6477000" y="5067300"/>
            <a:ext cx="2387600" cy="1790700"/>
          </a:xfrm>
          <a:prstGeom prst="rect">
            <a:avLst/>
          </a:prstGeom>
        </p:spPr>
      </p:pic>
      <p:sp>
        <p:nvSpPr>
          <p:cNvPr id="9" name="TextBox 8"/>
          <p:cNvSpPr txBox="1"/>
          <p:nvPr/>
        </p:nvSpPr>
        <p:spPr>
          <a:xfrm>
            <a:off x="4267200" y="5105400"/>
            <a:ext cx="2787943" cy="215444"/>
          </a:xfrm>
          <a:prstGeom prst="rect">
            <a:avLst/>
          </a:prstGeom>
          <a:noFill/>
        </p:spPr>
        <p:txBody>
          <a:bodyPr wrap="none" rtlCol="0">
            <a:spAutoFit/>
          </a:bodyPr>
          <a:lstStyle/>
          <a:p>
            <a:r>
              <a:rPr lang="en-US" sz="800" dirty="0" smtClean="0"/>
              <a:t>http://commons.wikimedia.org/wiki/File:Black_Swamp.jpg</a:t>
            </a:r>
            <a:endParaRPr lang="en-US" sz="800" dirty="0"/>
          </a:p>
        </p:txBody>
      </p:sp>
      <p:sp>
        <p:nvSpPr>
          <p:cNvPr id="10" name="TextBox 9"/>
          <p:cNvSpPr txBox="1"/>
          <p:nvPr/>
        </p:nvSpPr>
        <p:spPr>
          <a:xfrm>
            <a:off x="4572000" y="6642556"/>
            <a:ext cx="4160113" cy="215444"/>
          </a:xfrm>
          <a:prstGeom prst="rect">
            <a:avLst/>
          </a:prstGeom>
          <a:noFill/>
        </p:spPr>
        <p:txBody>
          <a:bodyPr wrap="none" rtlCol="0">
            <a:spAutoFit/>
          </a:bodyPr>
          <a:lstStyle/>
          <a:p>
            <a:r>
              <a:rPr lang="en-US" sz="800" dirty="0" smtClean="0"/>
              <a:t>http://blogs.bgsu.edu/blackswampjournal/2011/04/14/history-of-the-great-black-swamp/</a:t>
            </a:r>
            <a:endParaRPr lang="en-US" sz="800" dirty="0"/>
          </a:p>
        </p:txBody>
      </p:sp>
      <p:sp>
        <p:nvSpPr>
          <p:cNvPr id="12" name="Rectangle 11"/>
          <p:cNvSpPr/>
          <p:nvPr/>
        </p:nvSpPr>
        <p:spPr>
          <a:xfrm>
            <a:off x="0" y="6642556"/>
            <a:ext cx="4572000" cy="215444"/>
          </a:xfrm>
          <a:prstGeom prst="rect">
            <a:avLst/>
          </a:prstGeom>
        </p:spPr>
        <p:txBody>
          <a:bodyPr>
            <a:spAutoFit/>
          </a:bodyPr>
          <a:lstStyle/>
          <a:p>
            <a:r>
              <a:rPr lang="en-US" sz="800" dirty="0" smtClean="0"/>
              <a:t>http://www.bgfile.com/projects/tcom/sites/culture/blackswamp/shannonwhetsel/index.html</a:t>
            </a:r>
            <a:endParaRPr lang="en-US" sz="800" dirty="0"/>
          </a:p>
        </p:txBody>
      </p:sp>
      <p:pic>
        <p:nvPicPr>
          <p:cNvPr id="11" name="Picture 10" descr="bsaf_logo.jpg"/>
          <p:cNvPicPr>
            <a:picLocks noChangeAspect="1"/>
          </p:cNvPicPr>
          <p:nvPr/>
        </p:nvPicPr>
        <p:blipFill>
          <a:blip r:embed="rId5" cstate="print"/>
          <a:stretch>
            <a:fillRect/>
          </a:stretch>
        </p:blipFill>
        <p:spPr>
          <a:xfrm>
            <a:off x="152400" y="5029200"/>
            <a:ext cx="1593119" cy="1600200"/>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Detroit (AGAIN) Incorporated in 1815</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Plague killed 400-700 people in Detroit in 1814.</a:t>
            </a:r>
          </a:p>
          <a:p>
            <a:r>
              <a:rPr lang="en-US" dirty="0" smtClean="0"/>
              <a:t>With a population of 850 (MI has &lt;5,000 total), Detroit is </a:t>
            </a:r>
            <a:r>
              <a:rPr lang="en-US" b="1" dirty="0" smtClean="0"/>
              <a:t>incorporated as a city </a:t>
            </a:r>
            <a:r>
              <a:rPr lang="en-US" dirty="0" smtClean="0"/>
              <a:t>with a board of trustees (later called the Common Council in 1824). Wayne County shrinks to its present size.</a:t>
            </a:r>
          </a:p>
          <a:p>
            <a:r>
              <a:rPr lang="en-US" dirty="0" smtClean="0"/>
              <a:t>Only city in Michigan Territory when it became a state in 1837.</a:t>
            </a:r>
          </a:p>
          <a:p>
            <a:r>
              <a:rPr lang="en-US" dirty="0" smtClean="0"/>
              <a:t>In 1816, construction starts on first road from Detroit to Pontiac along an old Indian trail.  The road later becomes Woodward Avenue.</a:t>
            </a:r>
          </a:p>
          <a:p>
            <a:r>
              <a:rPr lang="en-US" dirty="0" smtClean="0"/>
              <a:t>In 1817, Detroit-Toledo road was completed, bypassing the Great Black Swamp.</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763000" cy="1143000"/>
          </a:xfrm>
        </p:spPr>
        <p:txBody>
          <a:bodyPr>
            <a:normAutofit/>
          </a:bodyPr>
          <a:lstStyle/>
          <a:p>
            <a:r>
              <a:rPr lang="en-US" sz="3200" dirty="0" smtClean="0"/>
              <a:t>Michigan: A Leader in Public Education</a:t>
            </a:r>
            <a:br>
              <a:rPr lang="en-US" sz="3200" dirty="0" smtClean="0"/>
            </a:br>
            <a:endParaRPr lang="en-US" sz="3200" dirty="0"/>
          </a:p>
        </p:txBody>
      </p:sp>
      <p:sp>
        <p:nvSpPr>
          <p:cNvPr id="3" name="Content Placeholder 2"/>
          <p:cNvSpPr>
            <a:spLocks noGrp="1"/>
          </p:cNvSpPr>
          <p:nvPr>
            <p:ph sz="quarter" idx="1"/>
          </p:nvPr>
        </p:nvSpPr>
        <p:spPr>
          <a:xfrm>
            <a:off x="457200" y="1600200"/>
            <a:ext cx="5943600" cy="4525963"/>
          </a:xfrm>
        </p:spPr>
        <p:txBody>
          <a:bodyPr>
            <a:normAutofit fontScale="77500" lnSpcReduction="20000"/>
          </a:bodyPr>
          <a:lstStyle/>
          <a:p>
            <a:r>
              <a:rPr lang="en-US" dirty="0" smtClean="0"/>
              <a:t>First state to put funds from sale of land in Section 16 into a state fund</a:t>
            </a:r>
          </a:p>
          <a:p>
            <a:r>
              <a:rPr lang="en-US" dirty="0" err="1" smtClean="0"/>
              <a:t>Ftr</a:t>
            </a:r>
            <a:r>
              <a:rPr lang="en-US" dirty="0" smtClean="0"/>
              <a:t>. </a:t>
            </a:r>
            <a:r>
              <a:rPr lang="en-US" b="1" dirty="0" smtClean="0"/>
              <a:t>Gabriel Richard </a:t>
            </a:r>
            <a:r>
              <a:rPr lang="en-US" dirty="0" smtClean="0"/>
              <a:t>petitioned Gov. Hull to build a college.  Built several schools, even one for Indians</a:t>
            </a:r>
          </a:p>
          <a:p>
            <a:r>
              <a:rPr lang="en-US" dirty="0" smtClean="0"/>
              <a:t>1817 – </a:t>
            </a:r>
            <a:r>
              <a:rPr lang="en-US" b="1" dirty="0" smtClean="0"/>
              <a:t>Judge Woodward </a:t>
            </a:r>
            <a:r>
              <a:rPr lang="en-US" dirty="0" smtClean="0"/>
              <a:t>proposes the </a:t>
            </a:r>
            <a:r>
              <a:rPr lang="en-US" dirty="0" err="1" smtClean="0"/>
              <a:t>Catholipistemiad</a:t>
            </a:r>
            <a:r>
              <a:rPr lang="en-US" dirty="0" smtClean="0"/>
              <a:t>, or University, of </a:t>
            </a:r>
            <a:r>
              <a:rPr lang="en-US" dirty="0" err="1" smtClean="0"/>
              <a:t>Michigania</a:t>
            </a:r>
            <a:r>
              <a:rPr lang="en-US" dirty="0" smtClean="0"/>
              <a:t>. It was actually a centralized school system for kids of all ages.  Taxes and a lottery would largely support, together with a low tuition.  SEE NEXT SLIDE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29400" y="1568076"/>
            <a:ext cx="1706880" cy="2066664"/>
          </a:xfrm>
          <a:prstGeom prst="rect">
            <a:avLst/>
          </a:prstGeom>
        </p:spPr>
      </p:pic>
      <p:sp>
        <p:nvSpPr>
          <p:cNvPr id="6" name="TextBox 5"/>
          <p:cNvSpPr txBox="1"/>
          <p:nvPr/>
        </p:nvSpPr>
        <p:spPr>
          <a:xfrm>
            <a:off x="5677987" y="1371600"/>
            <a:ext cx="3466013" cy="215444"/>
          </a:xfrm>
          <a:prstGeom prst="rect">
            <a:avLst/>
          </a:prstGeom>
          <a:noFill/>
        </p:spPr>
        <p:txBody>
          <a:bodyPr wrap="none" rtlCol="0">
            <a:spAutoFit/>
          </a:bodyPr>
          <a:lstStyle/>
          <a:p>
            <a:r>
              <a:rPr lang="en-US" sz="800" dirty="0" smtClean="0"/>
              <a:t>http://www.hal.state.mi.us/mhc/timetraveler/newspapers/firstpapers.html</a:t>
            </a:r>
            <a:endParaRPr lang="en-US" sz="800" dirty="0"/>
          </a:p>
        </p:txBody>
      </p:sp>
      <p:sp>
        <p:nvSpPr>
          <p:cNvPr id="7" name="TextBox 6"/>
          <p:cNvSpPr txBox="1"/>
          <p:nvPr/>
        </p:nvSpPr>
        <p:spPr>
          <a:xfrm>
            <a:off x="6172200" y="6477000"/>
            <a:ext cx="2348720" cy="215444"/>
          </a:xfrm>
          <a:prstGeom prst="rect">
            <a:avLst/>
          </a:prstGeom>
          <a:noFill/>
        </p:spPr>
        <p:txBody>
          <a:bodyPr wrap="none" rtlCol="0">
            <a:spAutoFit/>
          </a:bodyPr>
          <a:lstStyle/>
          <a:p>
            <a:r>
              <a:rPr lang="en-US" sz="800" dirty="0" smtClean="0"/>
              <a:t>http://www.umich.edu/~aahist/carlos1820b.html</a:t>
            </a:r>
            <a:endParaRPr lang="en-US" sz="800" dirty="0"/>
          </a:p>
        </p:txBody>
      </p:sp>
      <p:pic>
        <p:nvPicPr>
          <p:cNvPr id="8" name="Picture 7" descr="woodward.jpg"/>
          <p:cNvPicPr>
            <a:picLocks noChangeAspect="1"/>
          </p:cNvPicPr>
          <p:nvPr/>
        </p:nvPicPr>
        <p:blipFill>
          <a:blip r:embed="rId3" cstate="print"/>
          <a:stretch>
            <a:fillRect/>
          </a:stretch>
        </p:blipFill>
        <p:spPr>
          <a:xfrm>
            <a:off x="6629400" y="3733800"/>
            <a:ext cx="1524000" cy="2576812"/>
          </a:xfrm>
          <a:prstGeom prst="rect">
            <a:avLst/>
          </a:prstGeom>
        </p:spPr>
      </p:pic>
    </p:spTree>
    <p:extLst>
      <p:ext uri="{BB962C8B-B14F-4D97-AF65-F5344CB8AC3E}">
        <p14:creationId xmlns:p14="http://schemas.microsoft.com/office/powerpoint/2010/main" xmlns="" val="21860440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49825" y="3276600"/>
            <a:ext cx="2494175" cy="3013795"/>
          </a:xfrm>
          <a:prstGeom prst="rect">
            <a:avLst/>
          </a:prstGeom>
        </p:spPr>
      </p:pic>
      <p:sp>
        <p:nvSpPr>
          <p:cNvPr id="2" name="Title 1"/>
          <p:cNvSpPr>
            <a:spLocks noGrp="1"/>
          </p:cNvSpPr>
          <p:nvPr>
            <p:ph type="title"/>
          </p:nvPr>
        </p:nvSpPr>
        <p:spPr/>
        <p:txBody>
          <a:bodyPr/>
          <a:lstStyle/>
          <a:p>
            <a:r>
              <a:rPr lang="en-US" dirty="0" smtClean="0"/>
              <a:t>University of Michigan, 1817</a:t>
            </a:r>
            <a:endParaRPr lang="en-US" dirty="0"/>
          </a:p>
        </p:txBody>
      </p:sp>
      <p:sp>
        <p:nvSpPr>
          <p:cNvPr id="3" name="Content Placeholder 2"/>
          <p:cNvSpPr>
            <a:spLocks noGrp="1"/>
          </p:cNvSpPr>
          <p:nvPr>
            <p:ph sz="quarter" idx="1"/>
          </p:nvPr>
        </p:nvSpPr>
        <p:spPr>
          <a:xfrm>
            <a:off x="228600" y="1447800"/>
            <a:ext cx="7848600" cy="4114800"/>
          </a:xfrm>
        </p:spPr>
        <p:txBody>
          <a:bodyPr>
            <a:normAutofit fontScale="77500" lnSpcReduction="20000"/>
          </a:bodyPr>
          <a:lstStyle/>
          <a:p>
            <a:r>
              <a:rPr lang="en-US" dirty="0" smtClean="0"/>
              <a:t>Gov. Cass supported Woodward’s plan</a:t>
            </a:r>
          </a:p>
          <a:p>
            <a:r>
              <a:rPr lang="en-US" dirty="0" smtClean="0"/>
              <a:t>Rev. </a:t>
            </a:r>
            <a:r>
              <a:rPr lang="en-US" b="1" dirty="0" smtClean="0"/>
              <a:t>John </a:t>
            </a:r>
            <a:r>
              <a:rPr lang="en-US" b="1" dirty="0" err="1" smtClean="0"/>
              <a:t>Monteith</a:t>
            </a:r>
            <a:r>
              <a:rPr lang="en-US" b="1" dirty="0" smtClean="0"/>
              <a:t> </a:t>
            </a:r>
            <a:r>
              <a:rPr lang="en-US" dirty="0" smtClean="0"/>
              <a:t>and </a:t>
            </a:r>
            <a:r>
              <a:rPr lang="en-US" dirty="0" err="1" smtClean="0"/>
              <a:t>Ftr</a:t>
            </a:r>
            <a:r>
              <a:rPr lang="en-US" dirty="0" smtClean="0"/>
              <a:t>. Gabriel Richard, who were good friends, founded the University of </a:t>
            </a:r>
            <a:r>
              <a:rPr lang="en-US" dirty="0" err="1" smtClean="0"/>
              <a:t>Michigania</a:t>
            </a:r>
            <a:r>
              <a:rPr lang="en-US" dirty="0" smtClean="0"/>
              <a:t> (actually a primary school and academy)</a:t>
            </a:r>
          </a:p>
          <a:p>
            <a:r>
              <a:rPr lang="en-US" dirty="0" smtClean="0"/>
              <a:t>1821 – Board of Trustees takes over (now called U of M)</a:t>
            </a:r>
          </a:p>
          <a:p>
            <a:r>
              <a:rPr lang="en-US" dirty="0" smtClean="0"/>
              <a:t>1837 – Moved to Ann Arbor</a:t>
            </a:r>
          </a:p>
          <a:p>
            <a:r>
              <a:rPr lang="en-US" dirty="0" smtClean="0"/>
              <a:t>1841 – First classes held</a:t>
            </a:r>
          </a:p>
          <a:p>
            <a:r>
              <a:rPr lang="en-US" dirty="0" smtClean="0"/>
              <a:t>1845 – First graduating class of 11 men</a:t>
            </a:r>
          </a:p>
          <a:p>
            <a:r>
              <a:rPr lang="en-US" dirty="0" smtClean="0"/>
              <a:t>1856 – MI Supreme Court rules that U of M </a:t>
            </a:r>
            <a:r>
              <a:rPr lang="en-US" dirty="0" smtClean="0"/>
              <a:t> </a:t>
            </a:r>
            <a:r>
              <a:rPr lang="en-US" dirty="0" smtClean="0">
                <a:solidFill>
                  <a:schemeClr val="bg1"/>
                </a:solidFill>
              </a:rPr>
              <a:t>could</a:t>
            </a:r>
            <a:r>
              <a:rPr lang="en-US" dirty="0" smtClean="0"/>
              <a:t> claim </a:t>
            </a:r>
            <a:r>
              <a:rPr lang="en-US" dirty="0" smtClean="0"/>
              <a:t>that 1817 was its founding</a:t>
            </a:r>
          </a:p>
        </p:txBody>
      </p:sp>
      <p:sp>
        <p:nvSpPr>
          <p:cNvPr id="5" name="TextBox 4"/>
          <p:cNvSpPr txBox="1"/>
          <p:nvPr/>
        </p:nvSpPr>
        <p:spPr>
          <a:xfrm>
            <a:off x="2362200" y="5791200"/>
            <a:ext cx="4198393" cy="707886"/>
          </a:xfrm>
          <a:prstGeom prst="rect">
            <a:avLst/>
          </a:prstGeom>
          <a:noFill/>
        </p:spPr>
        <p:txBody>
          <a:bodyPr wrap="none" rtlCol="0">
            <a:spAutoFit/>
          </a:bodyPr>
          <a:lstStyle/>
          <a:p>
            <a:r>
              <a:rPr lang="en-US" sz="2000" dirty="0" err="1" smtClean="0"/>
              <a:t>Monteith</a:t>
            </a:r>
            <a:r>
              <a:rPr lang="en-US" sz="2000" dirty="0" smtClean="0"/>
              <a:t> was a Presbyterian minister, </a:t>
            </a:r>
          </a:p>
          <a:p>
            <a:r>
              <a:rPr lang="en-US" sz="2000" dirty="0"/>
              <a:t>a</a:t>
            </a:r>
            <a:r>
              <a:rPr lang="en-US" sz="2000" dirty="0" smtClean="0"/>
              <a:t>nd was president from 1817-1821</a:t>
            </a:r>
            <a:endParaRPr lang="en-US" sz="2000" dirty="0"/>
          </a:p>
        </p:txBody>
      </p:sp>
    </p:spTree>
    <p:extLst>
      <p:ext uri="{BB962C8B-B14F-4D97-AF65-F5344CB8AC3E}">
        <p14:creationId xmlns:p14="http://schemas.microsoft.com/office/powerpoint/2010/main" xmlns="" val="8246018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 IN 1817</a:t>
            </a:r>
            <a:endParaRPr lang="en-US" dirty="0"/>
          </a:p>
        </p:txBody>
      </p:sp>
      <p:sp>
        <p:nvSpPr>
          <p:cNvPr id="3" name="Content Placeholder 2"/>
          <p:cNvSpPr>
            <a:spLocks noGrp="1"/>
          </p:cNvSpPr>
          <p:nvPr>
            <p:ph idx="1"/>
          </p:nvPr>
        </p:nvSpPr>
        <p:spPr/>
        <p:txBody>
          <a:bodyPr>
            <a:normAutofit fontScale="92500"/>
          </a:bodyPr>
          <a:lstStyle/>
          <a:p>
            <a:r>
              <a:rPr lang="en-US" dirty="0" smtClean="0"/>
              <a:t>1817 – Law passed allowing hogs to roam streets if had a nose ring to prevent eating grass</a:t>
            </a:r>
          </a:p>
          <a:p>
            <a:r>
              <a:rPr lang="en-US" dirty="0" smtClean="0"/>
              <a:t>1817 – The first regular newspaper, the Detroit </a:t>
            </a:r>
            <a:r>
              <a:rPr lang="en-US" i="1" dirty="0" smtClean="0"/>
              <a:t>Gazette</a:t>
            </a:r>
            <a:r>
              <a:rPr lang="en-US" dirty="0" smtClean="0"/>
              <a:t>, is published.  Initially, some of the articles were in French.  It discontinued publication in 1830.</a:t>
            </a:r>
          </a:p>
          <a:p>
            <a:r>
              <a:rPr lang="en-US" dirty="0" smtClean="0"/>
              <a:t>President James Monroe visited Detroit, the first POTUS to do so, and Monroe County is named in his honor</a:t>
            </a:r>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alkinthewater.jpg"/>
          <p:cNvPicPr>
            <a:picLocks noChangeAspect="1"/>
          </p:cNvPicPr>
          <p:nvPr/>
        </p:nvPicPr>
        <p:blipFill>
          <a:blip r:embed="rId2" cstate="print"/>
          <a:stretch>
            <a:fillRect/>
          </a:stretch>
        </p:blipFill>
        <p:spPr>
          <a:xfrm>
            <a:off x="2133600" y="2575560"/>
            <a:ext cx="4876800" cy="3901440"/>
          </a:xfrm>
          <a:prstGeom prst="rect">
            <a:avLst/>
          </a:prstGeom>
        </p:spPr>
      </p:pic>
      <p:sp>
        <p:nvSpPr>
          <p:cNvPr id="2" name="Title 1"/>
          <p:cNvSpPr>
            <a:spLocks noGrp="1"/>
          </p:cNvSpPr>
          <p:nvPr>
            <p:ph type="title"/>
          </p:nvPr>
        </p:nvSpPr>
        <p:spPr>
          <a:xfrm>
            <a:off x="457200" y="152400"/>
            <a:ext cx="8229600" cy="1143000"/>
          </a:xfrm>
        </p:spPr>
        <p:txBody>
          <a:bodyPr/>
          <a:lstStyle/>
          <a:p>
            <a:r>
              <a:rPr lang="en-US" dirty="0" smtClean="0"/>
              <a:t>Walk-in-the-Water (1818)</a:t>
            </a:r>
            <a:endParaRPr lang="en-US" dirty="0"/>
          </a:p>
        </p:txBody>
      </p:sp>
      <p:sp>
        <p:nvSpPr>
          <p:cNvPr id="3" name="Content Placeholder 2"/>
          <p:cNvSpPr>
            <a:spLocks noGrp="1"/>
          </p:cNvSpPr>
          <p:nvPr>
            <p:ph sz="quarter" idx="1"/>
          </p:nvPr>
        </p:nvSpPr>
        <p:spPr>
          <a:xfrm>
            <a:off x="457200" y="1143000"/>
            <a:ext cx="8382000" cy="3124199"/>
          </a:xfrm>
        </p:spPr>
        <p:txBody>
          <a:bodyPr>
            <a:normAutofit fontScale="77500" lnSpcReduction="20000"/>
          </a:bodyPr>
          <a:lstStyle/>
          <a:p>
            <a:r>
              <a:rPr lang="en-US" dirty="0" smtClean="0"/>
              <a:t>The first steamboat (135’) on the Great Lakes. Known at the time as “the steamboat” because there were no other steamboats for three years.</a:t>
            </a:r>
          </a:p>
          <a:p>
            <a:r>
              <a:rPr lang="en-US" dirty="0" smtClean="0"/>
              <a:t>Made trips from Buffalo to Detroit for $7.00.  First trip took 44 hours with 29 passengers.</a:t>
            </a:r>
          </a:p>
          <a:p>
            <a:r>
              <a:rPr lang="en-US" dirty="0" smtClean="0"/>
              <a:t>Wrecked in a Halloween storm on Lake Erie in 1821, but the  engine was salvaged</a:t>
            </a:r>
            <a:r>
              <a:rPr lang="en-US" dirty="0" smtClean="0"/>
              <a:t>. </a:t>
            </a:r>
            <a:r>
              <a:rPr lang="en-US" dirty="0" smtClean="0"/>
              <a:t>The first </a:t>
            </a:r>
            <a:r>
              <a:rPr lang="en-US" dirty="0" smtClean="0"/>
              <a:t>steam sawmill in </a:t>
            </a:r>
            <a:r>
              <a:rPr lang="en-US" dirty="0" smtClean="0"/>
              <a:t>the Saginaw </a:t>
            </a:r>
            <a:r>
              <a:rPr lang="en-US" dirty="0" smtClean="0"/>
              <a:t>Valley used the engine from the </a:t>
            </a:r>
            <a:r>
              <a:rPr lang="en-US" i="1" dirty="0" smtClean="0"/>
              <a:t>Walk-In-The-Water.</a:t>
            </a:r>
            <a:endParaRPr lang="en-US" dirty="0"/>
          </a:p>
        </p:txBody>
      </p:sp>
      <p:sp>
        <p:nvSpPr>
          <p:cNvPr id="6" name="TextBox 5"/>
          <p:cNvSpPr txBox="1"/>
          <p:nvPr/>
        </p:nvSpPr>
        <p:spPr>
          <a:xfrm>
            <a:off x="3352800" y="6477000"/>
            <a:ext cx="2278188" cy="215444"/>
          </a:xfrm>
          <a:prstGeom prst="rect">
            <a:avLst/>
          </a:prstGeom>
          <a:noFill/>
        </p:spPr>
        <p:txBody>
          <a:bodyPr wrap="none" rtlCol="0">
            <a:spAutoFit/>
          </a:bodyPr>
          <a:lstStyle/>
          <a:p>
            <a:r>
              <a:rPr lang="en-US" sz="800" dirty="0" smtClean="0"/>
              <a:t>http://www.jimwegryn.com/Names/Ships5.htm</a:t>
            </a:r>
            <a:endParaRPr lang="en-US" sz="8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CA0X721K.jpg"/>
          <p:cNvPicPr>
            <a:picLocks noChangeAspect="1"/>
          </p:cNvPicPr>
          <p:nvPr/>
        </p:nvPicPr>
        <p:blipFill>
          <a:blip r:embed="rId2" cstate="print"/>
          <a:stretch>
            <a:fillRect/>
          </a:stretch>
        </p:blipFill>
        <p:spPr>
          <a:xfrm>
            <a:off x="4191000" y="2612799"/>
            <a:ext cx="4491038" cy="3964891"/>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t>Surveying Michigan (1815-1851)</a:t>
            </a:r>
            <a:endParaRPr lang="en-US" dirty="0"/>
          </a:p>
        </p:txBody>
      </p:sp>
      <p:sp>
        <p:nvSpPr>
          <p:cNvPr id="3" name="Content Placeholder 2"/>
          <p:cNvSpPr>
            <a:spLocks noGrp="1"/>
          </p:cNvSpPr>
          <p:nvPr>
            <p:ph sz="quarter" idx="1"/>
          </p:nvPr>
        </p:nvSpPr>
        <p:spPr>
          <a:xfrm>
            <a:off x="304800" y="990600"/>
            <a:ext cx="8229600" cy="4525963"/>
          </a:xfrm>
        </p:spPr>
        <p:txBody>
          <a:bodyPr/>
          <a:lstStyle/>
          <a:p>
            <a:pPr>
              <a:buNone/>
            </a:pPr>
            <a:r>
              <a:rPr lang="en-US" dirty="0" smtClean="0"/>
              <a:t>-  Established 6 sq. mi. townships with a base line and the prime meridian south from Sault Ste. Marie.  All land is measured from these lines.</a:t>
            </a:r>
            <a:endParaRPr lang="en-US" dirty="0"/>
          </a:p>
        </p:txBody>
      </p:sp>
      <p:pic>
        <p:nvPicPr>
          <p:cNvPr id="5" name="Picture 4" descr="meridian.jpg"/>
          <p:cNvPicPr>
            <a:picLocks noChangeAspect="1"/>
          </p:cNvPicPr>
          <p:nvPr/>
        </p:nvPicPr>
        <p:blipFill>
          <a:blip r:embed="rId3" cstate="print"/>
          <a:stretch>
            <a:fillRect/>
          </a:stretch>
        </p:blipFill>
        <p:spPr>
          <a:xfrm>
            <a:off x="685800" y="2971800"/>
            <a:ext cx="2565400" cy="1924050"/>
          </a:xfrm>
          <a:prstGeom prst="rect">
            <a:avLst/>
          </a:prstGeom>
        </p:spPr>
      </p:pic>
      <p:pic>
        <p:nvPicPr>
          <p:cNvPr id="6" name="Picture 5" descr="imagesCA5DPJPE.jpg"/>
          <p:cNvPicPr>
            <a:picLocks noChangeAspect="1"/>
          </p:cNvPicPr>
          <p:nvPr/>
        </p:nvPicPr>
        <p:blipFill>
          <a:blip r:embed="rId4" cstate="print"/>
          <a:stretch>
            <a:fillRect/>
          </a:stretch>
        </p:blipFill>
        <p:spPr>
          <a:xfrm>
            <a:off x="3962400" y="4267200"/>
            <a:ext cx="2062162" cy="2062162"/>
          </a:xfrm>
          <a:prstGeom prst="rect">
            <a:avLst/>
          </a:prstGeom>
        </p:spPr>
      </p:pic>
      <p:sp>
        <p:nvSpPr>
          <p:cNvPr id="7" name="TextBox 6"/>
          <p:cNvSpPr txBox="1"/>
          <p:nvPr/>
        </p:nvSpPr>
        <p:spPr>
          <a:xfrm>
            <a:off x="3810000" y="3886200"/>
            <a:ext cx="2149050" cy="400110"/>
          </a:xfrm>
          <a:prstGeom prst="rect">
            <a:avLst/>
          </a:prstGeom>
          <a:noFill/>
        </p:spPr>
        <p:txBody>
          <a:bodyPr wrap="none" rtlCol="0">
            <a:spAutoFit/>
          </a:bodyPr>
          <a:lstStyle/>
          <a:p>
            <a:r>
              <a:rPr lang="en-US" sz="2000" dirty="0" smtClean="0"/>
              <a:t>Township numbers</a:t>
            </a:r>
            <a:endParaRPr lang="en-US" sz="2000" dirty="0"/>
          </a:p>
        </p:txBody>
      </p:sp>
      <p:sp>
        <p:nvSpPr>
          <p:cNvPr id="8" name="TextBox 7"/>
          <p:cNvSpPr txBox="1"/>
          <p:nvPr/>
        </p:nvSpPr>
        <p:spPr>
          <a:xfrm>
            <a:off x="152400" y="4953000"/>
            <a:ext cx="4724400" cy="1323439"/>
          </a:xfrm>
          <a:prstGeom prst="rect">
            <a:avLst/>
          </a:prstGeom>
          <a:noFill/>
        </p:spPr>
        <p:txBody>
          <a:bodyPr wrap="square" rtlCol="0">
            <a:spAutoFit/>
          </a:bodyPr>
          <a:lstStyle/>
          <a:p>
            <a:r>
              <a:rPr lang="en-US" sz="2000" dirty="0" smtClean="0"/>
              <a:t>Meridian-Base Line State Park</a:t>
            </a:r>
          </a:p>
          <a:p>
            <a:r>
              <a:rPr lang="en-US" sz="2000" dirty="0" smtClean="0"/>
              <a:t>is located in Jackson and Ingham</a:t>
            </a:r>
          </a:p>
          <a:p>
            <a:r>
              <a:rPr lang="en-US" sz="2000" dirty="0" smtClean="0"/>
              <a:t>Counties, and is not open to the </a:t>
            </a:r>
          </a:p>
          <a:p>
            <a:r>
              <a:rPr lang="en-US" sz="2000" dirty="0" smtClean="0"/>
              <a:t>public because it is </a:t>
            </a:r>
            <a:r>
              <a:rPr lang="en-US" sz="2000" dirty="0" smtClean="0"/>
              <a:t>inaccessible.</a:t>
            </a:r>
            <a:endParaRPr lang="en-US" sz="2000" dirty="0"/>
          </a:p>
        </p:txBody>
      </p:sp>
      <p:sp>
        <p:nvSpPr>
          <p:cNvPr id="9" name="TextBox 8"/>
          <p:cNvSpPr txBox="1"/>
          <p:nvPr/>
        </p:nvSpPr>
        <p:spPr>
          <a:xfrm>
            <a:off x="152400" y="6248400"/>
            <a:ext cx="1600200" cy="461665"/>
          </a:xfrm>
          <a:prstGeom prst="rect">
            <a:avLst/>
          </a:prstGeom>
          <a:noFill/>
        </p:spPr>
        <p:txBody>
          <a:bodyPr wrap="square" rtlCol="0">
            <a:spAutoFit/>
          </a:bodyPr>
          <a:lstStyle/>
          <a:p>
            <a:r>
              <a:rPr lang="en-US" sz="800" dirty="0" smtClean="0"/>
              <a:t>http://www.waymarking.com/waymarks/WMA4FT_Michigan_Meridian_Baseline_State_Park</a:t>
            </a:r>
            <a:endParaRPr lang="en-US" sz="800" dirty="0"/>
          </a:p>
        </p:txBody>
      </p:sp>
      <p:sp>
        <p:nvSpPr>
          <p:cNvPr id="10" name="TextBox 9"/>
          <p:cNvSpPr txBox="1"/>
          <p:nvPr/>
        </p:nvSpPr>
        <p:spPr>
          <a:xfrm>
            <a:off x="6096000" y="6396335"/>
            <a:ext cx="2078495" cy="461665"/>
          </a:xfrm>
          <a:prstGeom prst="rect">
            <a:avLst/>
          </a:prstGeom>
          <a:noFill/>
        </p:spPr>
        <p:txBody>
          <a:bodyPr wrap="square" rtlCol="0">
            <a:spAutoFit/>
          </a:bodyPr>
          <a:lstStyle/>
          <a:p>
            <a:r>
              <a:rPr lang="en-US" sz="800" dirty="0" smtClean="0"/>
              <a:t>http://activerain.com/blogsview/2057301/the-michigan-meridian-that-survey-line-that-links-us-to-ohio-defiance-ohio-</a:t>
            </a:r>
            <a:endParaRPr lang="en-US" sz="800" dirty="0"/>
          </a:p>
        </p:txBody>
      </p:sp>
      <p:sp>
        <p:nvSpPr>
          <p:cNvPr id="11" name="TextBox 10"/>
          <p:cNvSpPr txBox="1"/>
          <p:nvPr/>
        </p:nvSpPr>
        <p:spPr>
          <a:xfrm>
            <a:off x="2590800" y="6396335"/>
            <a:ext cx="2590799" cy="461665"/>
          </a:xfrm>
          <a:prstGeom prst="rect">
            <a:avLst/>
          </a:prstGeom>
          <a:noFill/>
        </p:spPr>
        <p:txBody>
          <a:bodyPr wrap="square" rtlCol="0">
            <a:spAutoFit/>
          </a:bodyPr>
          <a:lstStyle/>
          <a:p>
            <a:r>
              <a:rPr lang="en-US" sz="800" dirty="0" smtClean="0"/>
              <a:t>http://www.geography.hunter.cuny.edu/~jochen/GTECH361/lectures/lecture04/concepts/Map%20coordinate%20systems/Public%20Land%20Survey.htm</a:t>
            </a:r>
            <a:endParaRPr lang="en-US" sz="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eaty of Greenville.jpg"/>
          <p:cNvPicPr>
            <a:picLocks noChangeAspect="1"/>
          </p:cNvPicPr>
          <p:nvPr/>
        </p:nvPicPr>
        <p:blipFill>
          <a:blip r:embed="rId2" cstate="print"/>
          <a:stretch>
            <a:fillRect/>
          </a:stretch>
        </p:blipFill>
        <p:spPr>
          <a:xfrm>
            <a:off x="5029200" y="1524000"/>
            <a:ext cx="3962400" cy="4036811"/>
          </a:xfrm>
          <a:prstGeom prst="rect">
            <a:avLst/>
          </a:prstGeom>
        </p:spPr>
      </p:pic>
      <p:sp>
        <p:nvSpPr>
          <p:cNvPr id="2" name="Title 1"/>
          <p:cNvSpPr>
            <a:spLocks noGrp="1"/>
          </p:cNvSpPr>
          <p:nvPr>
            <p:ph type="title"/>
          </p:nvPr>
        </p:nvSpPr>
        <p:spPr/>
        <p:txBody>
          <a:bodyPr/>
          <a:lstStyle/>
          <a:p>
            <a:r>
              <a:rPr lang="en-US" dirty="0" smtClean="0"/>
              <a:t>The Treaty of Greenville (1795)</a:t>
            </a:r>
            <a:endParaRPr lang="en-US" dirty="0"/>
          </a:p>
        </p:txBody>
      </p:sp>
      <p:sp>
        <p:nvSpPr>
          <p:cNvPr id="3" name="Content Placeholder 2"/>
          <p:cNvSpPr>
            <a:spLocks noGrp="1"/>
          </p:cNvSpPr>
          <p:nvPr>
            <p:ph idx="1"/>
          </p:nvPr>
        </p:nvSpPr>
        <p:spPr>
          <a:xfrm>
            <a:off x="0" y="1524001"/>
            <a:ext cx="5029200" cy="3962400"/>
          </a:xfrm>
        </p:spPr>
        <p:txBody>
          <a:bodyPr>
            <a:normAutofit fontScale="77500" lnSpcReduction="20000"/>
          </a:bodyPr>
          <a:lstStyle/>
          <a:p>
            <a:r>
              <a:rPr lang="en-US" sz="3100" b="1" dirty="0" smtClean="0">
                <a:ea typeface="ＭＳ Ｐゴシック" pitchFamily="34" charset="-128"/>
              </a:rPr>
              <a:t>Treaty of Greenville (in Ohio) </a:t>
            </a:r>
            <a:r>
              <a:rPr lang="en-US" sz="3100" dirty="0" smtClean="0">
                <a:ea typeface="ＭＳ Ｐゴシック" pitchFamily="34" charset="-128"/>
              </a:rPr>
              <a:t>cedes most of Ohio and Indiana to the Americans.  </a:t>
            </a:r>
          </a:p>
          <a:p>
            <a:r>
              <a:rPr lang="en-US" sz="3100" dirty="0" smtClean="0">
                <a:ea typeface="ＭＳ Ｐゴシック" pitchFamily="34" charset="-128"/>
              </a:rPr>
              <a:t>Six mile wide strip along Detroit River from Monroe to Lake St. Clair (as well as Mackinac Island) was first Michigan land ceded by Indians</a:t>
            </a:r>
          </a:p>
          <a:p>
            <a:r>
              <a:rPr lang="en-US" sz="3100" dirty="0" smtClean="0">
                <a:ea typeface="ＭＳ Ｐゴシック" pitchFamily="34" charset="-128"/>
              </a:rPr>
              <a:t>Indians received goods valued at $20,000, and a promise to get $9,500 in goods per year in perpetuity.  </a:t>
            </a:r>
          </a:p>
          <a:p>
            <a:endParaRPr lang="en-US" dirty="0"/>
          </a:p>
        </p:txBody>
      </p:sp>
      <p:sp>
        <p:nvSpPr>
          <p:cNvPr id="5" name="TextBox 4"/>
          <p:cNvSpPr txBox="1"/>
          <p:nvPr/>
        </p:nvSpPr>
        <p:spPr>
          <a:xfrm>
            <a:off x="5562600" y="5562600"/>
            <a:ext cx="2816797" cy="215444"/>
          </a:xfrm>
          <a:prstGeom prst="rect">
            <a:avLst/>
          </a:prstGeom>
          <a:noFill/>
        </p:spPr>
        <p:txBody>
          <a:bodyPr wrap="none" rtlCol="0">
            <a:spAutoFit/>
          </a:bodyPr>
          <a:lstStyle/>
          <a:p>
            <a:r>
              <a:rPr lang="en-US" sz="800" dirty="0" smtClean="0"/>
              <a:t>http://54091304.weebly.com/the-northwest-territories.html</a:t>
            </a:r>
            <a:endParaRPr lang="en-US" sz="8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CAZVHC8V.jpg"/>
          <p:cNvPicPr>
            <a:picLocks noChangeAspect="1"/>
          </p:cNvPicPr>
          <p:nvPr/>
        </p:nvPicPr>
        <p:blipFill>
          <a:blip r:embed="rId2" cstate="print"/>
          <a:stretch>
            <a:fillRect/>
          </a:stretch>
        </p:blipFill>
        <p:spPr>
          <a:xfrm>
            <a:off x="6324600" y="1600200"/>
            <a:ext cx="2697119" cy="3429001"/>
          </a:xfrm>
          <a:prstGeom prst="rect">
            <a:avLst/>
          </a:prstGeom>
        </p:spPr>
      </p:pic>
      <p:sp>
        <p:nvSpPr>
          <p:cNvPr id="2" name="Title 1"/>
          <p:cNvSpPr>
            <a:spLocks noGrp="1"/>
          </p:cNvSpPr>
          <p:nvPr>
            <p:ph type="title"/>
          </p:nvPr>
        </p:nvSpPr>
        <p:spPr>
          <a:xfrm>
            <a:off x="457200" y="152400"/>
            <a:ext cx="8229600" cy="1143000"/>
          </a:xfrm>
        </p:spPr>
        <p:txBody>
          <a:bodyPr/>
          <a:lstStyle/>
          <a:p>
            <a:r>
              <a:rPr lang="en-US" dirty="0" smtClean="0"/>
              <a:t>The Treaty of Saginaw (1819)</a:t>
            </a:r>
            <a:endParaRPr lang="en-US" dirty="0"/>
          </a:p>
        </p:txBody>
      </p:sp>
      <p:sp>
        <p:nvSpPr>
          <p:cNvPr id="3" name="Content Placeholder 2"/>
          <p:cNvSpPr>
            <a:spLocks noGrp="1"/>
          </p:cNvSpPr>
          <p:nvPr>
            <p:ph sz="quarter" idx="1"/>
          </p:nvPr>
        </p:nvSpPr>
        <p:spPr>
          <a:xfrm>
            <a:off x="228600" y="1219200"/>
            <a:ext cx="6400800" cy="4525963"/>
          </a:xfrm>
        </p:spPr>
        <p:txBody>
          <a:bodyPr>
            <a:normAutofit fontScale="70000" lnSpcReduction="20000"/>
          </a:bodyPr>
          <a:lstStyle/>
          <a:p>
            <a:r>
              <a:rPr lang="en-US" dirty="0" smtClean="0"/>
              <a:t>Gov. Lewis Cass brought provisions and alcohol for the Indians</a:t>
            </a:r>
          </a:p>
          <a:p>
            <a:r>
              <a:rPr lang="en-US" dirty="0" smtClean="0"/>
              <a:t>Negotiated for two weeks</a:t>
            </a:r>
          </a:p>
          <a:p>
            <a:r>
              <a:rPr lang="en-US" dirty="0" smtClean="0"/>
              <a:t>1,500-4,000 Indians were involved.  Indians were offered $3,000 in silver coins, but Louis </a:t>
            </a:r>
            <a:r>
              <a:rPr lang="en-US" dirty="0" err="1" smtClean="0"/>
              <a:t>Campau</a:t>
            </a:r>
            <a:r>
              <a:rPr lang="en-US" dirty="0" smtClean="0"/>
              <a:t> claimed the Indians owed him $1,500.</a:t>
            </a:r>
          </a:p>
          <a:p>
            <a:r>
              <a:rPr lang="en-US" dirty="0" smtClean="0"/>
              <a:t>Indians accepted, and Michigan received 6 million acres for $3,000 in silver coins, and $1,000 per year forever plus “whatever additional sum.”  Cass didn’t know what the land was worth.  </a:t>
            </a:r>
          </a:p>
          <a:p>
            <a:r>
              <a:rPr lang="en-US" dirty="0" err="1" smtClean="0"/>
              <a:t>Campau</a:t>
            </a:r>
            <a:r>
              <a:rPr lang="en-US" dirty="0" smtClean="0"/>
              <a:t> didn’t get his money, so he opened 10 barrels of whiskey and got the Indians drunk</a:t>
            </a:r>
          </a:p>
          <a:p>
            <a:r>
              <a:rPr lang="en-US" dirty="0" smtClean="0"/>
              <a:t>Reservations established, but Secretary of War John Calhoun wanted Indians to move west</a:t>
            </a:r>
            <a:endParaRPr lang="en-US" dirty="0"/>
          </a:p>
        </p:txBody>
      </p:sp>
      <p:sp>
        <p:nvSpPr>
          <p:cNvPr id="5" name="TextBox 4"/>
          <p:cNvSpPr txBox="1"/>
          <p:nvPr/>
        </p:nvSpPr>
        <p:spPr>
          <a:xfrm>
            <a:off x="6500328" y="5029200"/>
            <a:ext cx="2643672" cy="215444"/>
          </a:xfrm>
          <a:prstGeom prst="rect">
            <a:avLst/>
          </a:prstGeom>
          <a:noFill/>
        </p:spPr>
        <p:txBody>
          <a:bodyPr wrap="none" rtlCol="0">
            <a:spAutoFit/>
          </a:bodyPr>
          <a:lstStyle/>
          <a:p>
            <a:r>
              <a:rPr lang="en-US" sz="800" dirty="0" smtClean="0"/>
              <a:t>http://bay-journal.com/maps/1819-saginaw-treaty.html</a:t>
            </a:r>
            <a:endParaRPr lang="en-US" sz="8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Selling Land </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Federal government, which bought the land from the Indians, starting selling land.</a:t>
            </a:r>
          </a:p>
          <a:p>
            <a:r>
              <a:rPr lang="en-US" dirty="0" smtClean="0"/>
              <a:t>First land auction in Michigan was in Detroit in 1818. The minimum bid was $2/acre for 160 acres, and the average was $4/acre, but highest was $40/acre.  In 1820, Congress reduced price to $1.25/acre, and minimum size to 80 acres.</a:t>
            </a:r>
          </a:p>
          <a:p>
            <a:r>
              <a:rPr lang="en-US" dirty="0" smtClean="0"/>
              <a:t>Buyers paid in gold or silver or bank note</a:t>
            </a:r>
          </a:p>
          <a:p>
            <a:r>
              <a:rPr lang="en-US" dirty="0" smtClean="0"/>
              <a:t>Received a “patent” (deed) signed by the President of the United States (until 1833)</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Cass Expedition – May 25, 1820</a:t>
            </a:r>
            <a:endParaRPr lang="en-US" dirty="0"/>
          </a:p>
        </p:txBody>
      </p:sp>
      <p:sp>
        <p:nvSpPr>
          <p:cNvPr id="3" name="Content Placeholder 2"/>
          <p:cNvSpPr>
            <a:spLocks noGrp="1"/>
          </p:cNvSpPr>
          <p:nvPr>
            <p:ph sz="quarter" idx="1"/>
          </p:nvPr>
        </p:nvSpPr>
        <p:spPr>
          <a:xfrm>
            <a:off x="381000" y="1447800"/>
            <a:ext cx="8229600" cy="4525963"/>
          </a:xfrm>
        </p:spPr>
        <p:txBody>
          <a:bodyPr/>
          <a:lstStyle/>
          <a:p>
            <a:r>
              <a:rPr lang="en-US" dirty="0" smtClean="0"/>
              <a:t>To combat the Tiffin Report, Cass took 65 men on an expedition </a:t>
            </a:r>
          </a:p>
          <a:p>
            <a:r>
              <a:rPr lang="en-US" b="1" dirty="0" smtClean="0"/>
              <a:t>Captain David Douglass </a:t>
            </a:r>
            <a:r>
              <a:rPr lang="en-US" dirty="0" smtClean="0"/>
              <a:t>= geographer (topography, flora and fauna)</a:t>
            </a:r>
          </a:p>
          <a:p>
            <a:r>
              <a:rPr lang="en-US" b="1" dirty="0" smtClean="0"/>
              <a:t>Henry Schoolcraft </a:t>
            </a:r>
            <a:r>
              <a:rPr lang="en-US" dirty="0" smtClean="0"/>
              <a:t>= geologist (mineralogist)</a:t>
            </a:r>
          </a:p>
          <a:p>
            <a:endParaRPr lang="en-US" dirty="0"/>
          </a:p>
        </p:txBody>
      </p:sp>
      <p:pic>
        <p:nvPicPr>
          <p:cNvPr id="4" name="Picture 3" descr="Schoolcraft.png"/>
          <p:cNvPicPr>
            <a:picLocks noChangeAspect="1"/>
          </p:cNvPicPr>
          <p:nvPr/>
        </p:nvPicPr>
        <p:blipFill>
          <a:blip r:embed="rId2" cstate="print"/>
          <a:stretch>
            <a:fillRect/>
          </a:stretch>
        </p:blipFill>
        <p:spPr>
          <a:xfrm>
            <a:off x="6400800" y="3810000"/>
            <a:ext cx="2209800" cy="2651760"/>
          </a:xfrm>
          <a:prstGeom prst="rect">
            <a:avLst/>
          </a:prstGeom>
        </p:spPr>
      </p:pic>
      <p:sp>
        <p:nvSpPr>
          <p:cNvPr id="5" name="TextBox 4"/>
          <p:cNvSpPr txBox="1"/>
          <p:nvPr/>
        </p:nvSpPr>
        <p:spPr>
          <a:xfrm>
            <a:off x="1295400" y="4876800"/>
            <a:ext cx="5410200" cy="1323439"/>
          </a:xfrm>
          <a:prstGeom prst="rect">
            <a:avLst/>
          </a:prstGeom>
          <a:noFill/>
        </p:spPr>
        <p:txBody>
          <a:bodyPr wrap="square" rtlCol="0">
            <a:spAutoFit/>
          </a:bodyPr>
          <a:lstStyle/>
          <a:p>
            <a:r>
              <a:rPr lang="en-US" sz="2000" dirty="0" smtClean="0">
                <a:solidFill>
                  <a:srgbClr val="FF0000"/>
                </a:solidFill>
              </a:rPr>
              <a:t>Schoolcraft named many Michigan counties with “faux  Indian” names like Alcona, Algoma, Allegan, Alpena, Arenac, Iosco, Kalkaska, Leelanau, Oscoda, and Tuscola.  </a:t>
            </a:r>
            <a:endParaRPr lang="en-US" sz="2000" dirty="0">
              <a:solidFill>
                <a:srgbClr val="FF0000"/>
              </a:solidFill>
            </a:endParaRPr>
          </a:p>
        </p:txBody>
      </p:sp>
      <p:sp>
        <p:nvSpPr>
          <p:cNvPr id="6" name="TextBox 5"/>
          <p:cNvSpPr txBox="1"/>
          <p:nvPr/>
        </p:nvSpPr>
        <p:spPr>
          <a:xfrm>
            <a:off x="6324600" y="6477000"/>
            <a:ext cx="2366353" cy="215444"/>
          </a:xfrm>
          <a:prstGeom prst="rect">
            <a:avLst/>
          </a:prstGeom>
          <a:noFill/>
        </p:spPr>
        <p:txBody>
          <a:bodyPr wrap="none" rtlCol="0">
            <a:spAutoFit/>
          </a:bodyPr>
          <a:lstStyle/>
          <a:p>
            <a:r>
              <a:rPr lang="en-US" sz="800" dirty="0" smtClean="0"/>
              <a:t>http://www.answers.com/topic/henry-schoolcraft</a:t>
            </a:r>
            <a:endParaRPr lang="en-US" sz="8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the Cass Expedition</a:t>
            </a:r>
            <a:endParaRPr lang="en-US" dirty="0"/>
          </a:p>
        </p:txBody>
      </p:sp>
      <p:sp>
        <p:nvSpPr>
          <p:cNvPr id="3" name="Content Placeholder 2"/>
          <p:cNvSpPr>
            <a:spLocks noGrp="1"/>
          </p:cNvSpPr>
          <p:nvPr>
            <p:ph sz="quarter" idx="1"/>
          </p:nvPr>
        </p:nvSpPr>
        <p:spPr>
          <a:xfrm>
            <a:off x="304800" y="1524000"/>
            <a:ext cx="8686800" cy="4525963"/>
          </a:xfrm>
        </p:spPr>
        <p:txBody>
          <a:bodyPr>
            <a:normAutofit fontScale="85000" lnSpcReduction="10000"/>
          </a:bodyPr>
          <a:lstStyle/>
          <a:p>
            <a:r>
              <a:rPr lang="en-US" dirty="0" smtClean="0"/>
              <a:t>Survey the geography and topography of the region in order to produce a complete map</a:t>
            </a:r>
          </a:p>
          <a:p>
            <a:r>
              <a:rPr lang="en-US" dirty="0" smtClean="0"/>
              <a:t>Survey the flora and fauna of the region</a:t>
            </a:r>
          </a:p>
          <a:p>
            <a:r>
              <a:rPr lang="en-US" dirty="0" smtClean="0"/>
              <a:t>Survey the Indians of the region, their numbers, tribes, customs, and loyalties, whether to the United States or Great Britain.</a:t>
            </a:r>
          </a:p>
          <a:p>
            <a:r>
              <a:rPr lang="en-US" dirty="0" smtClean="0"/>
              <a:t>Select and buy sites for forts, especially at Sault Ste. Marie (</a:t>
            </a:r>
            <a:r>
              <a:rPr lang="en-US" b="1" dirty="0" smtClean="0"/>
              <a:t>Fort Brady</a:t>
            </a:r>
            <a:r>
              <a:rPr lang="en-US" dirty="0" smtClean="0"/>
              <a:t>).</a:t>
            </a:r>
          </a:p>
          <a:p>
            <a:r>
              <a:rPr lang="en-US" dirty="0" smtClean="0"/>
              <a:t>Survey the geology (commercially valuable minerals)</a:t>
            </a:r>
          </a:p>
          <a:p>
            <a:r>
              <a:rPr lang="en-US" dirty="0" smtClean="0"/>
              <a:t>Search for the source of the Mississippi River</a:t>
            </a:r>
          </a:p>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Cass Expedition (4 months)</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Left from Detroit, went to Mackinac Island, then Sault Ste. Marie, where encountered hostile </a:t>
            </a:r>
            <a:r>
              <a:rPr lang="en-US" dirty="0" err="1" smtClean="0"/>
              <a:t>Chippewas</a:t>
            </a:r>
            <a:r>
              <a:rPr lang="en-US" dirty="0" smtClean="0"/>
              <a:t> with British flag (Chief Sa-</a:t>
            </a:r>
            <a:r>
              <a:rPr lang="en-US" dirty="0" err="1" smtClean="0"/>
              <a:t>sa</a:t>
            </a:r>
            <a:r>
              <a:rPr lang="en-US" dirty="0" smtClean="0"/>
              <a:t>-</a:t>
            </a:r>
            <a:r>
              <a:rPr lang="en-US" dirty="0" err="1" smtClean="0"/>
              <a:t>ba</a:t>
            </a:r>
            <a:r>
              <a:rPr lang="en-US" dirty="0" smtClean="0"/>
              <a:t>), but who ceded 16 sq. miles along St. Mary’s River.  </a:t>
            </a:r>
            <a:r>
              <a:rPr lang="en-US" b="1" dirty="0" smtClean="0"/>
              <a:t>Fort Brady</a:t>
            </a:r>
            <a:r>
              <a:rPr lang="en-US" dirty="0" smtClean="0"/>
              <a:t> later built there.</a:t>
            </a:r>
          </a:p>
          <a:p>
            <a:r>
              <a:rPr lang="en-US" dirty="0" smtClean="0"/>
              <a:t>Explored southern shore of Lake Superior, cut across bottom of Keweenaw Peninsula, headed west to Mississippi River to try to find source, but failed</a:t>
            </a:r>
          </a:p>
          <a:p>
            <a:r>
              <a:rPr lang="en-US" dirty="0" smtClean="0"/>
              <a:t>Went down the Mississippi River, then returned via Green Bay, then Chicago, across the Old Sauk Trail (now U.S. 12 – Michigan Avenue)</a:t>
            </a:r>
          </a:p>
          <a:p>
            <a:r>
              <a:rPr lang="en-US" dirty="0" smtClean="0"/>
              <a:t>Report was more favorable (Indians were peaceful, land was fertile, found copper and iron)</a:t>
            </a:r>
          </a:p>
          <a:p>
            <a:r>
              <a:rPr lang="en-US" dirty="0" smtClean="0"/>
              <a:t>Entire trip cost $6,300, and went 4,200 miles (35 miles per day for 4 months)</a:t>
            </a:r>
          </a:p>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315200" cy="715962"/>
          </a:xfrm>
        </p:spPr>
        <p:txBody>
          <a:bodyPr>
            <a:noAutofit/>
          </a:bodyPr>
          <a:lstStyle/>
          <a:p>
            <a:r>
              <a:rPr lang="en-US" sz="2300" dirty="0" smtClean="0"/>
              <a:t>The 1820 Cass Expedition </a:t>
            </a:r>
            <a:br>
              <a:rPr lang="en-US" sz="2300" dirty="0" smtClean="0"/>
            </a:br>
            <a:r>
              <a:rPr lang="en-US" sz="2300" dirty="0" smtClean="0"/>
              <a:t>(map created by Henry Schoolcraft in 1821)</a:t>
            </a:r>
            <a:endParaRPr lang="en-US" sz="2300" dirty="0"/>
          </a:p>
        </p:txBody>
      </p:sp>
      <p:pic>
        <p:nvPicPr>
          <p:cNvPr id="4" name="Content Placeholder 3" descr="18304.jpg"/>
          <p:cNvPicPr>
            <a:picLocks noGrp="1" noChangeAspect="1"/>
          </p:cNvPicPr>
          <p:nvPr>
            <p:ph sz="quarter" idx="1"/>
          </p:nvPr>
        </p:nvPicPr>
        <p:blipFill>
          <a:blip r:embed="rId2" cstate="print"/>
          <a:stretch>
            <a:fillRect/>
          </a:stretch>
        </p:blipFill>
        <p:spPr>
          <a:xfrm>
            <a:off x="762000" y="990600"/>
            <a:ext cx="7659996" cy="5515197"/>
          </a:xfrm>
        </p:spPr>
      </p:pic>
      <p:sp>
        <p:nvSpPr>
          <p:cNvPr id="5" name="TextBox 4"/>
          <p:cNvSpPr txBox="1"/>
          <p:nvPr/>
        </p:nvSpPr>
        <p:spPr>
          <a:xfrm>
            <a:off x="1295400" y="6477000"/>
            <a:ext cx="7164141" cy="215444"/>
          </a:xfrm>
          <a:prstGeom prst="rect">
            <a:avLst/>
          </a:prstGeom>
          <a:noFill/>
        </p:spPr>
        <p:txBody>
          <a:bodyPr wrap="none" rtlCol="0">
            <a:spAutoFit/>
          </a:bodyPr>
          <a:lstStyle/>
          <a:p>
            <a:r>
              <a:rPr lang="en-US" sz="800" dirty="0" smtClean="0"/>
              <a:t>http://www.raremaps.com/gallery/archivedetail/18304/Map_of_the_Northwestern_Territories_of_the_United_States_Showing_the_Track/Schoolcraft.html</a:t>
            </a:r>
            <a:endParaRPr lang="en-US" sz="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 to </a:t>
            </a:r>
            <a:r>
              <a:rPr lang="en-US" dirty="0" err="1" smtClean="0"/>
              <a:t>anthony</a:t>
            </a:r>
            <a:r>
              <a:rPr lang="en-US" dirty="0" smtClean="0"/>
              <a:t> </a:t>
            </a:r>
            <a:r>
              <a:rPr lang="en-US" dirty="0" err="1" smtClean="0"/>
              <a:t>wayne</a:t>
            </a:r>
            <a:r>
              <a:rPr lang="en-US" dirty="0" smtClean="0"/>
              <a:t>?</a:t>
            </a:r>
            <a:endParaRPr lang="en-US" dirty="0"/>
          </a:p>
        </p:txBody>
      </p:sp>
      <p:sp>
        <p:nvSpPr>
          <p:cNvPr id="3" name="Content Placeholder 2"/>
          <p:cNvSpPr>
            <a:spLocks noGrp="1"/>
          </p:cNvSpPr>
          <p:nvPr>
            <p:ph idx="1"/>
          </p:nvPr>
        </p:nvSpPr>
        <p:spPr/>
        <p:txBody>
          <a:bodyPr/>
          <a:lstStyle/>
          <a:p>
            <a:r>
              <a:rPr lang="en-US" dirty="0" smtClean="0"/>
              <a:t>Built Fort Wayne in Fort Wayne, IN in Oct. 1794</a:t>
            </a:r>
          </a:p>
          <a:p>
            <a:r>
              <a:rPr lang="en-US" dirty="0" smtClean="0"/>
              <a:t>Negotiated the Treaty of Greenville in 1795</a:t>
            </a:r>
          </a:p>
          <a:p>
            <a:r>
              <a:rPr lang="en-US" dirty="0" smtClean="0"/>
              <a:t>Died of gout on December 15, 1796.</a:t>
            </a:r>
          </a:p>
          <a:p>
            <a:r>
              <a:rPr lang="en-US" dirty="0" smtClean="0"/>
              <a:t>15 states have a Wayne County, and 5 states have a Wayne Township.</a:t>
            </a:r>
          </a:p>
          <a:p>
            <a:r>
              <a:rPr lang="en-US" dirty="0" smtClean="0"/>
              <a:t>7 cities are called Wayne, Fort Wayne or Waynesboro</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rtlCol="0">
            <a:normAutofit/>
          </a:bodyPr>
          <a:lstStyle/>
          <a:p>
            <a:pPr fontAlgn="auto">
              <a:spcAft>
                <a:spcPts val="0"/>
              </a:spcAft>
              <a:defRPr/>
            </a:pPr>
            <a:r>
              <a:rPr lang="en-US" smtClean="0">
                <a:ea typeface="ＭＳ Ｐゴシック" pitchFamily="34" charset="-128"/>
              </a:rPr>
              <a:t>“Treaty-Making Period”- 1789-1871</a:t>
            </a:r>
          </a:p>
        </p:txBody>
      </p:sp>
      <p:sp>
        <p:nvSpPr>
          <p:cNvPr id="91139" name="Content Placeholder 2"/>
          <p:cNvSpPr>
            <a:spLocks noGrp="1"/>
          </p:cNvSpPr>
          <p:nvPr>
            <p:ph idx="1"/>
          </p:nvPr>
        </p:nvSpPr>
        <p:spPr/>
        <p:txBody>
          <a:bodyPr/>
          <a:lstStyle/>
          <a:p>
            <a:r>
              <a:rPr lang="en-US" smtClean="0">
                <a:ea typeface="ＭＳ Ｐゴシック" pitchFamily="34" charset="-128"/>
              </a:rPr>
              <a:t>500 treaties with Indian tribes</a:t>
            </a:r>
          </a:p>
          <a:p>
            <a:r>
              <a:rPr lang="en-US" smtClean="0">
                <a:ea typeface="ＭＳ Ｐゴシック" pitchFamily="34" charset="-128"/>
              </a:rPr>
              <a:t>Dealt with tribes as with foreign nations, which had sovereignty</a:t>
            </a:r>
          </a:p>
          <a:p>
            <a:r>
              <a:rPr lang="en-US" smtClean="0">
                <a:ea typeface="ＭＳ Ｐゴシック" pitchFamily="34" charset="-128"/>
              </a:rPr>
              <a:t>Indians ceded land, but sometimes retained usufructory rights: hunting, fishing, and gathering rights.</a:t>
            </a:r>
          </a:p>
        </p:txBody>
      </p:sp>
    </p:spTree>
    <p:extLst>
      <p:ext uri="{BB962C8B-B14F-4D97-AF65-F5344CB8AC3E}">
        <p14:creationId xmlns:p14="http://schemas.microsoft.com/office/powerpoint/2010/main" xmlns="" val="4586946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947</TotalTime>
  <Words>6859</Words>
  <Application>Microsoft Office PowerPoint</Application>
  <PresentationFormat>On-screen Show (4:3)</PresentationFormat>
  <Paragraphs>472</Paragraphs>
  <Slides>75</Slides>
  <Notes>0</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Trek</vt:lpstr>
      <vt:lpstr>Early American Detroit  1787-1820</vt:lpstr>
      <vt:lpstr>1789</vt:lpstr>
      <vt:lpstr>Jacob Young</vt:lpstr>
      <vt:lpstr>“Just and Lawful Wars”</vt:lpstr>
      <vt:lpstr>“Mad” Anthony Wayne</vt:lpstr>
      <vt:lpstr>Battle of Fallen Timbers, 1794</vt:lpstr>
      <vt:lpstr>The Treaty of Greenville (1795)</vt:lpstr>
      <vt:lpstr>What happened to anthony wayne?</vt:lpstr>
      <vt:lpstr>“Treaty-Making Period”- 1789-1871</vt:lpstr>
      <vt:lpstr>Treaty Cessions  created Michigan</vt:lpstr>
      <vt:lpstr>2011 MDNR Notice</vt:lpstr>
      <vt:lpstr>Detroit FinallY becomes American</vt:lpstr>
      <vt:lpstr>Detroit becomes Wayne County</vt:lpstr>
      <vt:lpstr>Michigan, 1796</vt:lpstr>
      <vt:lpstr>British build Fort AMHERSTBURG</vt:lpstr>
      <vt:lpstr>The 1800 and 1803 SPLIT</vt:lpstr>
      <vt:lpstr>Detroit becomes a city</vt:lpstr>
      <vt:lpstr>1805 – The Michigan Territory</vt:lpstr>
      <vt:lpstr>The Michigan Territory</vt:lpstr>
      <vt:lpstr>June 11, 1805 – The Great Fire</vt:lpstr>
      <vt:lpstr>Rebuilding Detroit</vt:lpstr>
      <vt:lpstr>Sept. 13, 1806</vt:lpstr>
      <vt:lpstr>The Woodward Plan</vt:lpstr>
      <vt:lpstr>The Woodward Code</vt:lpstr>
      <vt:lpstr>Conflict with the British</vt:lpstr>
      <vt:lpstr>“Manifest Destiny” and the Indians’ Last Stand</vt:lpstr>
      <vt:lpstr>Father Gabriel Richard</vt:lpstr>
      <vt:lpstr>Governor William Hull</vt:lpstr>
      <vt:lpstr>Tecumseh and “The Prophet”</vt:lpstr>
      <vt:lpstr>William Henry Harrison</vt:lpstr>
      <vt:lpstr>Slide 31</vt:lpstr>
      <vt:lpstr>The Battle of Tippecanoe</vt:lpstr>
      <vt:lpstr>The War of 1812 Begins</vt:lpstr>
      <vt:lpstr>Slide 34</vt:lpstr>
      <vt:lpstr>Michigan enters the war</vt:lpstr>
      <vt:lpstr>Hull invades canada! (sort of)</vt:lpstr>
      <vt:lpstr>The British Strike at Mackinac Island</vt:lpstr>
      <vt:lpstr>The Battle of brownstown</vt:lpstr>
      <vt:lpstr>HULL ATTACKS! (JUST KIDDING)</vt:lpstr>
      <vt:lpstr>BROCK FOOLS HULL</vt:lpstr>
      <vt:lpstr>Brock orders hull to SURRENDER </vt:lpstr>
      <vt:lpstr>August 16, 1812</vt:lpstr>
      <vt:lpstr>The End of Gov. Hull</vt:lpstr>
      <vt:lpstr>TWO VIEWS: HuLL VS. CASS</vt:lpstr>
      <vt:lpstr>Battle of frenchtown (AKA Battle of THE River Raisin)</vt:lpstr>
      <vt:lpstr>Raisin River Massacre – Jan. 23, 1813</vt:lpstr>
      <vt:lpstr>River raisin battlefield</vt:lpstr>
      <vt:lpstr>The Tide of War changes</vt:lpstr>
      <vt:lpstr>Major George Croghan</vt:lpstr>
      <vt:lpstr>Comm. Oliver Hazard Perry</vt:lpstr>
      <vt:lpstr>The Role of Privateers in the War</vt:lpstr>
      <vt:lpstr>The Battle of Lake Erie – Sept. 10, 1813</vt:lpstr>
      <vt:lpstr>September 10, 1813 The Battle of Lake Erie</vt:lpstr>
      <vt:lpstr>The Niagara was the ship Perry used to turn around the Battle of Lake Erie</vt:lpstr>
      <vt:lpstr>The British Retreat</vt:lpstr>
      <vt:lpstr>Sept. 29, 1813 – Detroit returns to Americans</vt:lpstr>
      <vt:lpstr>Lewis Cass becomes Governor</vt:lpstr>
      <vt:lpstr>The Battle of Mackinac Island (Aug. 1814) The Americans try to recapture Mackinac</vt:lpstr>
      <vt:lpstr>The Treaty of Ghent, Dec. 1814</vt:lpstr>
      <vt:lpstr>The End of the War of 1812</vt:lpstr>
      <vt:lpstr>Consequences of the war</vt:lpstr>
      <vt:lpstr>The Tiffin Report</vt:lpstr>
      <vt:lpstr>Trouble attracting settlers</vt:lpstr>
      <vt:lpstr>Detroit (AGAIN) Incorporated in 1815</vt:lpstr>
      <vt:lpstr>Michigan: A Leader in Public Education </vt:lpstr>
      <vt:lpstr>University of Michigan, 1817</vt:lpstr>
      <vt:lpstr>ALSO IN 1817</vt:lpstr>
      <vt:lpstr>Walk-in-the-Water (1818)</vt:lpstr>
      <vt:lpstr>Surveying Michigan (1815-1851)</vt:lpstr>
      <vt:lpstr>The Treaty of Saginaw (1819)</vt:lpstr>
      <vt:lpstr>Selling Land </vt:lpstr>
      <vt:lpstr>The Cass Expedition – May 25, 1820</vt:lpstr>
      <vt:lpstr>Purpose of the Cass Expedition</vt:lpstr>
      <vt:lpstr>The Cass Expedition (4 months)</vt:lpstr>
      <vt:lpstr>The 1820 Cass Expedition  (map created by Henry Schoolcraft in 1821)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American Detroit  1787-1820</dc:title>
  <dc:creator>Windows User</dc:creator>
  <cp:lastModifiedBy>Owner</cp:lastModifiedBy>
  <cp:revision>97</cp:revision>
  <dcterms:created xsi:type="dcterms:W3CDTF">2014-02-24T02:47:01Z</dcterms:created>
  <dcterms:modified xsi:type="dcterms:W3CDTF">2014-03-04T22:00:19Z</dcterms:modified>
</cp:coreProperties>
</file>