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95"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90" y="-6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C42F8C-5A10-430D-BF0F-AFFA63D0DE32}" type="datetimeFigureOut">
              <a:rPr lang="en-US" smtClean="0"/>
              <a:pPr/>
              <a:t>4/3/2014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4B088E-7F09-44F8-ACC4-13779EC2E48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4B088E-7F09-44F8-ACC4-13779EC2E48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102404" name="Slide Number Placeholder 3"/>
          <p:cNvSpPr>
            <a:spLocks noGrp="1"/>
          </p:cNvSpPr>
          <p:nvPr>
            <p:ph type="sldNum" sz="quarter" idx="5"/>
          </p:nvPr>
        </p:nvSpPr>
        <p:spPr bwMode="auto">
          <a:noFill/>
          <a:ln>
            <a:miter lim="800000"/>
            <a:headEnd/>
            <a:tailEnd/>
          </a:ln>
        </p:spPr>
        <p:txBody>
          <a:bodyPr/>
          <a:lstStyle/>
          <a:p>
            <a:fld id="{68C31DFA-9683-484A-B74E-2571DD263D6E}"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4B088E-7F09-44F8-ACC4-13779EC2E48D}"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4B088E-7F09-44F8-ACC4-13779EC2E48D}"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4B088E-7F09-44F8-ACC4-13779EC2E48D}"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4B088E-7F09-44F8-ACC4-13779EC2E48D}"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A294E-91CD-460D-A40D-F726A0CC0CB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E31D2E-D155-4E5B-9F1C-390CB5E1FF7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2927CA1-45D1-4DE1-8E3D-9053C5FC66A9}" type="datetimeFigureOut">
              <a:rPr lang="en-US" smtClean="0"/>
              <a:pPr/>
              <a:t>4/3/2014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E0638FE-6CC4-49EE-85E0-1AF83CECA1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927CA1-45D1-4DE1-8E3D-9053C5FC66A9}" type="datetimeFigureOut">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638FE-6CC4-49EE-85E0-1AF83CECA1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927CA1-45D1-4DE1-8E3D-9053C5FC66A9}" type="datetimeFigureOut">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638FE-6CC4-49EE-85E0-1AF83CECA1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2927CA1-45D1-4DE1-8E3D-9053C5FC66A9}" type="datetimeFigureOut">
              <a:rPr lang="en-US" smtClean="0"/>
              <a:pPr/>
              <a:t>4/3/2014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E0638FE-6CC4-49EE-85E0-1AF83CECA1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2927CA1-45D1-4DE1-8E3D-9053C5FC66A9}" type="datetimeFigureOut">
              <a:rPr lang="en-US" smtClean="0"/>
              <a:pPr/>
              <a:t>4/3/2014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E0638FE-6CC4-49EE-85E0-1AF83CECA18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2927CA1-45D1-4DE1-8E3D-9053C5FC66A9}" type="datetimeFigureOut">
              <a:rPr lang="en-US" smtClean="0"/>
              <a:pPr/>
              <a:t>4/3/2014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E0638FE-6CC4-49EE-85E0-1AF83CECA1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2927CA1-45D1-4DE1-8E3D-9053C5FC66A9}" type="datetimeFigureOut">
              <a:rPr lang="en-US" smtClean="0"/>
              <a:pPr/>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E0638FE-6CC4-49EE-85E0-1AF83CECA18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2927CA1-45D1-4DE1-8E3D-9053C5FC66A9}" type="datetimeFigureOut">
              <a:rPr lang="en-US" smtClean="0"/>
              <a:pPr/>
              <a:t>4/3/2014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638FE-6CC4-49EE-85E0-1AF83CECA1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927CA1-45D1-4DE1-8E3D-9053C5FC66A9}" type="datetimeFigureOut">
              <a:rPr lang="en-US" smtClean="0"/>
              <a:pPr/>
              <a:t>4/3/2014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638FE-6CC4-49EE-85E0-1AF83CECA1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2927CA1-45D1-4DE1-8E3D-9053C5FC66A9}" type="datetimeFigureOut">
              <a:rPr lang="en-US" smtClean="0"/>
              <a:pPr/>
              <a:t>4/3/2014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638FE-6CC4-49EE-85E0-1AF83CECA1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2927CA1-45D1-4DE1-8E3D-9053C5FC66A9}" type="datetimeFigureOut">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E0638FE-6CC4-49EE-85E0-1AF83CECA18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2927CA1-45D1-4DE1-8E3D-9053C5FC66A9}" type="datetimeFigureOut">
              <a:rPr lang="en-US" smtClean="0"/>
              <a:pPr/>
              <a:t>4/3/2014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E0638FE-6CC4-49EE-85E0-1AF83CECA18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POSTWAR DETROIT 1945-1974</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Democrat Lieutenant Gov. John </a:t>
            </a:r>
            <a:r>
              <a:rPr lang="en-US" dirty="0" err="1" smtClean="0"/>
              <a:t>Swainson</a:t>
            </a:r>
            <a:r>
              <a:rPr lang="en-US" dirty="0" smtClean="0"/>
              <a:t>, 35, elected governor despite fiscal crisis</a:t>
            </a:r>
          </a:p>
          <a:p>
            <a:r>
              <a:rPr lang="en-US" dirty="0" err="1" smtClean="0"/>
              <a:t>Swainson</a:t>
            </a:r>
            <a:r>
              <a:rPr lang="en-US" dirty="0" smtClean="0"/>
              <a:t> only lasted one term until defeated in 1962 by Republican George Romney</a:t>
            </a:r>
          </a:p>
          <a:p>
            <a:pPr>
              <a:buNone/>
            </a:pPr>
            <a:endParaRPr lang="en-US" dirty="0"/>
          </a:p>
        </p:txBody>
      </p:sp>
      <p:sp>
        <p:nvSpPr>
          <p:cNvPr id="2" name="Title 1"/>
          <p:cNvSpPr>
            <a:spLocks noGrp="1"/>
          </p:cNvSpPr>
          <p:nvPr>
            <p:ph type="title"/>
          </p:nvPr>
        </p:nvSpPr>
        <p:spPr/>
        <p:txBody>
          <a:bodyPr/>
          <a:lstStyle/>
          <a:p>
            <a:r>
              <a:rPr lang="en-US" dirty="0" smtClean="0"/>
              <a:t>Election of 1960</a:t>
            </a:r>
            <a:endParaRPr lang="en-US" dirty="0"/>
          </a:p>
        </p:txBody>
      </p:sp>
      <p:pic>
        <p:nvPicPr>
          <p:cNvPr id="4" name="Picture 3" descr="Swainson, John.png"/>
          <p:cNvPicPr>
            <a:picLocks noChangeAspect="1"/>
          </p:cNvPicPr>
          <p:nvPr/>
        </p:nvPicPr>
        <p:blipFill>
          <a:blip r:embed="rId3" cstate="print"/>
          <a:stretch>
            <a:fillRect/>
          </a:stretch>
        </p:blipFill>
        <p:spPr>
          <a:xfrm>
            <a:off x="685800" y="3733800"/>
            <a:ext cx="1469907" cy="1905000"/>
          </a:xfrm>
          <a:prstGeom prst="rect">
            <a:avLst/>
          </a:prstGeom>
        </p:spPr>
      </p:pic>
      <p:sp>
        <p:nvSpPr>
          <p:cNvPr id="5" name="Rectangle 4"/>
          <p:cNvSpPr/>
          <p:nvPr/>
        </p:nvSpPr>
        <p:spPr>
          <a:xfrm>
            <a:off x="228600" y="5638800"/>
            <a:ext cx="2743200" cy="215444"/>
          </a:xfrm>
          <a:prstGeom prst="rect">
            <a:avLst/>
          </a:prstGeom>
        </p:spPr>
        <p:txBody>
          <a:bodyPr wrap="square">
            <a:spAutoFit/>
          </a:bodyPr>
          <a:lstStyle/>
          <a:p>
            <a:r>
              <a:rPr lang="en-US" sz="800" dirty="0" smtClean="0"/>
              <a:t>http://www.nndb.com/people/839/000122473/</a:t>
            </a:r>
            <a:endParaRPr lang="en-US" sz="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Detroit lost 159,000 residents (10%), and most central cities (except Ann Arbor and East Lansing) lost population.  White population in central cities fell 17%, while nonwhite population went up 41% (20% unemployed in Detroit)</a:t>
            </a:r>
          </a:p>
          <a:p>
            <a:r>
              <a:rPr lang="en-US" dirty="0" smtClean="0"/>
              <a:t>Recession of 1958 ended in 1962, and prosperity continued until 1973</a:t>
            </a:r>
          </a:p>
          <a:p>
            <a:r>
              <a:rPr lang="en-US" dirty="0" smtClean="0"/>
              <a:t>Agriculture did well (19</a:t>
            </a:r>
            <a:r>
              <a:rPr lang="en-US" baseline="30000" dirty="0" smtClean="0"/>
              <a:t>th</a:t>
            </a:r>
            <a:r>
              <a:rPr lang="en-US" dirty="0" smtClean="0"/>
              <a:t> in nation in 1967)</a:t>
            </a:r>
          </a:p>
          <a:p>
            <a:r>
              <a:rPr lang="en-US" dirty="0" smtClean="0"/>
              <a:t>Attendance at 28 community colleges boomed, and MI ranked third in conferring master’s degrees</a:t>
            </a:r>
          </a:p>
          <a:p>
            <a:endParaRPr lang="en-US" dirty="0"/>
          </a:p>
        </p:txBody>
      </p:sp>
      <p:sp>
        <p:nvSpPr>
          <p:cNvPr id="2" name="Title 1"/>
          <p:cNvSpPr>
            <a:spLocks noGrp="1"/>
          </p:cNvSpPr>
          <p:nvPr>
            <p:ph type="title"/>
          </p:nvPr>
        </p:nvSpPr>
        <p:spPr/>
        <p:txBody>
          <a:bodyPr/>
          <a:lstStyle/>
          <a:p>
            <a:r>
              <a:rPr lang="en-US" dirty="0" smtClean="0"/>
              <a:t>Michigan in the 1960s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1295400"/>
            <a:ext cx="6477000" cy="5867400"/>
          </a:xfrm>
        </p:spPr>
        <p:txBody>
          <a:bodyPr>
            <a:normAutofit fontScale="62500" lnSpcReduction="20000"/>
          </a:bodyPr>
          <a:lstStyle/>
          <a:p>
            <a:r>
              <a:rPr lang="en-US" dirty="0" smtClean="0"/>
              <a:t>Born in 1907 in Mexico in a Mormon settlement, and moved to Utah at age 5</a:t>
            </a:r>
          </a:p>
          <a:p>
            <a:r>
              <a:rPr lang="en-US" dirty="0" smtClean="0"/>
              <a:t>1940 – moved to Detroit to head the new office of the Automobile Manufacturers Association</a:t>
            </a:r>
          </a:p>
          <a:p>
            <a:r>
              <a:rPr lang="en-US" dirty="0" smtClean="0"/>
              <a:t>1954 – helped Nash merge with Hudson Autos creating the new American Motors Corporation (AMC)</a:t>
            </a:r>
          </a:p>
          <a:p>
            <a:r>
              <a:rPr lang="en-US" dirty="0" smtClean="0"/>
              <a:t>Credited with coining the term “compact” and sold many small Nash Ramblers by criticizing “</a:t>
            </a:r>
            <a:r>
              <a:rPr lang="en-US" dirty="0" err="1" smtClean="0"/>
              <a:t>gasguzzling</a:t>
            </a:r>
            <a:r>
              <a:rPr lang="en-US" dirty="0" smtClean="0"/>
              <a:t> dinosaurs”  Won respect for the smallest auto maker</a:t>
            </a:r>
          </a:p>
          <a:p>
            <a:r>
              <a:rPr lang="en-US" dirty="0" smtClean="0"/>
              <a:t>1959 – Founded </a:t>
            </a:r>
            <a:r>
              <a:rPr lang="en-US" b="1" dirty="0" smtClean="0"/>
              <a:t>Citizens for Michigan</a:t>
            </a:r>
            <a:r>
              <a:rPr lang="en-US" dirty="0" smtClean="0"/>
              <a:t>, a nonpartisan group trying to wrest control from special interest groups.  CFM was key civic group involved in Constitution of 1963, but Romney had to declare himself a Republican to be elected to convention</a:t>
            </a:r>
          </a:p>
          <a:p>
            <a:r>
              <a:rPr lang="en-US" dirty="0" smtClean="0"/>
              <a:t>1962 – Defeated incumbent </a:t>
            </a:r>
            <a:r>
              <a:rPr lang="en-US" dirty="0" err="1" smtClean="0"/>
              <a:t>Swainson</a:t>
            </a:r>
            <a:r>
              <a:rPr lang="en-US" dirty="0" smtClean="0"/>
              <a:t> for governor on campaign of “Let’s Get Michigan on the Move.”  Won election, but most other Republicans lost.</a:t>
            </a:r>
          </a:p>
        </p:txBody>
      </p:sp>
      <p:sp>
        <p:nvSpPr>
          <p:cNvPr id="2" name="Title 1"/>
          <p:cNvSpPr>
            <a:spLocks noGrp="1"/>
          </p:cNvSpPr>
          <p:nvPr>
            <p:ph type="title"/>
          </p:nvPr>
        </p:nvSpPr>
        <p:spPr>
          <a:xfrm>
            <a:off x="533400" y="457200"/>
            <a:ext cx="8305800" cy="914400"/>
          </a:xfrm>
        </p:spPr>
        <p:txBody>
          <a:bodyPr>
            <a:noAutofit/>
          </a:bodyPr>
          <a:lstStyle/>
          <a:p>
            <a:r>
              <a:rPr lang="en-US" sz="3500" dirty="0" smtClean="0"/>
              <a:t>Gov. George W. Romney (1962-1969)</a:t>
            </a:r>
            <a:endParaRPr lang="en-US" sz="3500" dirty="0"/>
          </a:p>
        </p:txBody>
      </p:sp>
      <p:pic>
        <p:nvPicPr>
          <p:cNvPr id="4" name="Picture 3" descr="Romney, George.jpg"/>
          <p:cNvPicPr>
            <a:picLocks noChangeAspect="1"/>
          </p:cNvPicPr>
          <p:nvPr/>
        </p:nvPicPr>
        <p:blipFill>
          <a:blip r:embed="rId3" cstate="print"/>
          <a:stretch>
            <a:fillRect/>
          </a:stretch>
        </p:blipFill>
        <p:spPr>
          <a:xfrm>
            <a:off x="152400" y="2133600"/>
            <a:ext cx="2466975" cy="1847850"/>
          </a:xfrm>
          <a:prstGeom prst="rect">
            <a:avLst/>
          </a:prstGeom>
        </p:spPr>
      </p:pic>
      <p:pic>
        <p:nvPicPr>
          <p:cNvPr id="6" name="Picture 5" descr="Mitt Romney.jpg"/>
          <p:cNvPicPr>
            <a:picLocks noChangeAspect="1"/>
          </p:cNvPicPr>
          <p:nvPr/>
        </p:nvPicPr>
        <p:blipFill>
          <a:blip r:embed="rId4" cstate="print"/>
          <a:stretch>
            <a:fillRect/>
          </a:stretch>
        </p:blipFill>
        <p:spPr>
          <a:xfrm>
            <a:off x="762000" y="4572000"/>
            <a:ext cx="1219200" cy="1476188"/>
          </a:xfrm>
          <a:prstGeom prst="rect">
            <a:avLst/>
          </a:prstGeom>
        </p:spPr>
      </p:pic>
      <p:sp>
        <p:nvSpPr>
          <p:cNvPr id="7" name="TextBox 6"/>
          <p:cNvSpPr txBox="1"/>
          <p:nvPr/>
        </p:nvSpPr>
        <p:spPr>
          <a:xfrm>
            <a:off x="152400" y="6019800"/>
            <a:ext cx="2819400" cy="646331"/>
          </a:xfrm>
          <a:prstGeom prst="rect">
            <a:avLst/>
          </a:prstGeom>
          <a:noFill/>
        </p:spPr>
        <p:txBody>
          <a:bodyPr wrap="square" rtlCol="0">
            <a:spAutoFit/>
          </a:bodyPr>
          <a:lstStyle/>
          <a:p>
            <a:r>
              <a:rPr lang="en-US" dirty="0" smtClean="0">
                <a:solidFill>
                  <a:srgbClr val="002060"/>
                </a:solidFill>
              </a:rPr>
              <a:t>Romney’s son, Mitt, ran for president in 2012</a:t>
            </a:r>
            <a:endParaRPr lang="en-US" dirty="0">
              <a:solidFill>
                <a:srgbClr val="002060"/>
              </a:solidFill>
            </a:endParaRPr>
          </a:p>
        </p:txBody>
      </p:sp>
      <p:sp>
        <p:nvSpPr>
          <p:cNvPr id="8" name="Rectangle 7"/>
          <p:cNvSpPr/>
          <p:nvPr/>
        </p:nvSpPr>
        <p:spPr>
          <a:xfrm>
            <a:off x="304800" y="4267200"/>
            <a:ext cx="2438400" cy="338554"/>
          </a:xfrm>
          <a:prstGeom prst="rect">
            <a:avLst/>
          </a:prstGeom>
        </p:spPr>
        <p:txBody>
          <a:bodyPr wrap="square">
            <a:spAutoFit/>
          </a:bodyPr>
          <a:lstStyle/>
          <a:p>
            <a:r>
              <a:rPr lang="en-US" sz="800" dirty="0" smtClean="0"/>
              <a:t>http://www.alan.com/2012/10/15/ronald-reagans-budget-directors-takedown-of-mitt-romney/</a:t>
            </a:r>
            <a:endParaRPr lang="en-US" sz="800" dirty="0"/>
          </a:p>
        </p:txBody>
      </p:sp>
      <p:sp>
        <p:nvSpPr>
          <p:cNvPr id="9" name="Rectangle 8"/>
          <p:cNvSpPr/>
          <p:nvPr/>
        </p:nvSpPr>
        <p:spPr>
          <a:xfrm>
            <a:off x="304800" y="1676400"/>
            <a:ext cx="2133600" cy="461665"/>
          </a:xfrm>
          <a:prstGeom prst="rect">
            <a:avLst/>
          </a:prstGeom>
        </p:spPr>
        <p:txBody>
          <a:bodyPr wrap="square">
            <a:spAutoFit/>
          </a:bodyPr>
          <a:lstStyle/>
          <a:p>
            <a:r>
              <a:rPr lang="en-US" sz="800" dirty="0" smtClean="0"/>
              <a:t>http://abcnews.go.com/blogs/politics/2012/01/how-mitt-romneys-mexican-born-father-was-eligible-to-be-president/</a:t>
            </a:r>
            <a:endParaRPr lang="en-US" sz="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382000" cy="4754563"/>
          </a:xfrm>
        </p:spPr>
        <p:txBody>
          <a:bodyPr>
            <a:normAutofit fontScale="70000" lnSpcReduction="20000"/>
          </a:bodyPr>
          <a:lstStyle/>
          <a:p>
            <a:r>
              <a:rPr lang="en-US" dirty="0" smtClean="0"/>
              <a:t>1968 – Ran for President of the United States, but lost nomination to Richard Nixon, from whom he campaigned for in Michigan.  Nixon later appointed Romney as the Secretary of Housing and Urban Development (HUD).</a:t>
            </a:r>
          </a:p>
          <a:p>
            <a:r>
              <a:rPr lang="en-US" dirty="0" smtClean="0"/>
              <a:t>Romney lost favor by saying in Sept. 1967 that he had received “the greatest brainwashing that anybody can get” after a visit to Vietnam in Oct. 1965.  </a:t>
            </a:r>
            <a:r>
              <a:rPr lang="en-US" b="1" dirty="0" err="1" smtClean="0"/>
              <a:t>Tet</a:t>
            </a:r>
            <a:r>
              <a:rPr lang="en-US" b="1" dirty="0" smtClean="0"/>
              <a:t> Offensive </a:t>
            </a:r>
            <a:r>
              <a:rPr lang="en-US" dirty="0" smtClean="0"/>
              <a:t>in Jan. 1968 soon turned many Americans against the war.</a:t>
            </a:r>
          </a:p>
          <a:p>
            <a:r>
              <a:rPr lang="en-US" dirty="0" smtClean="0"/>
              <a:t>Romney resigned in Jan. 1969, and lieutenant governor William Milliken took over</a:t>
            </a:r>
          </a:p>
          <a:p>
            <a:r>
              <a:rPr lang="en-US" dirty="0" smtClean="0"/>
              <a:t>Romney, and his successor William Milliken, were able to cooperate with the majority Democrats, so much of his agenda was enacted. </a:t>
            </a:r>
          </a:p>
          <a:p>
            <a:endParaRPr lang="en-US" dirty="0" smtClean="0"/>
          </a:p>
          <a:p>
            <a:endParaRPr lang="en-US" dirty="0"/>
          </a:p>
        </p:txBody>
      </p:sp>
      <p:sp>
        <p:nvSpPr>
          <p:cNvPr id="4" name="Title 1"/>
          <p:cNvSpPr>
            <a:spLocks noGrp="1"/>
          </p:cNvSpPr>
          <p:nvPr>
            <p:ph type="title"/>
          </p:nvPr>
        </p:nvSpPr>
        <p:spPr>
          <a:xfrm>
            <a:off x="228600" y="304800"/>
            <a:ext cx="8915400" cy="1143000"/>
          </a:xfrm>
        </p:spPr>
        <p:txBody>
          <a:bodyPr>
            <a:normAutofit/>
          </a:bodyPr>
          <a:lstStyle/>
          <a:p>
            <a:r>
              <a:rPr lang="en-US" dirty="0" smtClean="0"/>
              <a:t>Gov. George W. Romney (1962-1969)</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fontScale="85000" lnSpcReduction="20000"/>
          </a:bodyPr>
          <a:lstStyle/>
          <a:p>
            <a:r>
              <a:rPr lang="en-US" dirty="0" smtClean="0"/>
              <a:t>1908 Constitution, largely a rewrite of the 1850 Constitution, had 70 amendments</a:t>
            </a:r>
          </a:p>
          <a:p>
            <a:r>
              <a:rPr lang="en-US" dirty="0" smtClean="0"/>
              <a:t>Delegates assembled in Lansing with Stephen </a:t>
            </a:r>
            <a:r>
              <a:rPr lang="en-US" dirty="0" err="1" smtClean="0"/>
              <a:t>Nisber</a:t>
            </a:r>
            <a:r>
              <a:rPr lang="en-US" dirty="0" smtClean="0"/>
              <a:t>, a member of the State Board of Education, as convention president</a:t>
            </a:r>
          </a:p>
          <a:p>
            <a:r>
              <a:rPr lang="en-US" b="1" dirty="0" smtClean="0"/>
              <a:t>George Romney</a:t>
            </a:r>
            <a:r>
              <a:rPr lang="en-US" dirty="0" smtClean="0"/>
              <a:t>, president of American Motors, was leader of liberal Republicans, and D. Hale Brake led the conservative Republicans.  Democrats were only 1/3 of convention, and largely cooperated with Romney, who gave in to conservatives in bid for governorship.  Critics called the Constitution “</a:t>
            </a:r>
            <a:r>
              <a:rPr lang="en-US" b="1" dirty="0" smtClean="0"/>
              <a:t>Romney’s Charter</a:t>
            </a:r>
            <a:r>
              <a:rPr lang="en-US" dirty="0" smtClean="0"/>
              <a:t>”</a:t>
            </a:r>
          </a:p>
          <a:p>
            <a:endParaRPr lang="en-US" dirty="0"/>
          </a:p>
        </p:txBody>
      </p:sp>
      <p:sp>
        <p:nvSpPr>
          <p:cNvPr id="2" name="Title 1"/>
          <p:cNvSpPr>
            <a:spLocks noGrp="1"/>
          </p:cNvSpPr>
          <p:nvPr>
            <p:ph type="title"/>
          </p:nvPr>
        </p:nvSpPr>
        <p:spPr/>
        <p:txBody>
          <a:bodyPr/>
          <a:lstStyle/>
          <a:p>
            <a:r>
              <a:rPr lang="en-US" dirty="0" smtClean="0"/>
              <a:t>Constitution of 1963</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458200" cy="5486400"/>
          </a:xfrm>
        </p:spPr>
        <p:txBody>
          <a:bodyPr>
            <a:normAutofit fontScale="70000" lnSpcReduction="20000"/>
          </a:bodyPr>
          <a:lstStyle/>
          <a:p>
            <a:r>
              <a:rPr lang="en-US" b="1" dirty="0" smtClean="0"/>
              <a:t>Agreed to a flat tax rate</a:t>
            </a:r>
            <a:r>
              <a:rPr lang="en-US" dirty="0" smtClean="0"/>
              <a:t> rather than a graduated income tax.</a:t>
            </a:r>
          </a:p>
          <a:p>
            <a:r>
              <a:rPr lang="en-US" dirty="0" smtClean="0"/>
              <a:t>Ban on deficit spending.</a:t>
            </a:r>
          </a:p>
          <a:p>
            <a:r>
              <a:rPr lang="en-US" dirty="0" smtClean="0"/>
              <a:t>Governor became stronger to make </a:t>
            </a:r>
            <a:r>
              <a:rPr lang="en-US" dirty="0" err="1" smtClean="0"/>
              <a:t>gov’t</a:t>
            </a:r>
            <a:r>
              <a:rPr lang="en-US" dirty="0" smtClean="0"/>
              <a:t> more efficient (starting in 1966, </a:t>
            </a:r>
            <a:r>
              <a:rPr lang="en-US" b="1" dirty="0" smtClean="0"/>
              <a:t>4 year term</a:t>
            </a:r>
            <a:r>
              <a:rPr lang="en-US" dirty="0" smtClean="0"/>
              <a:t>, so never fell on presidential election year).  Senators also had 4 year term rather than 2.</a:t>
            </a:r>
          </a:p>
          <a:p>
            <a:r>
              <a:rPr lang="en-US" b="1" dirty="0" smtClean="0"/>
              <a:t>Governor and Lieutenant Governor run as a team</a:t>
            </a:r>
            <a:r>
              <a:rPr lang="en-US" dirty="0" smtClean="0"/>
              <a:t>, not independently</a:t>
            </a:r>
          </a:p>
          <a:p>
            <a:r>
              <a:rPr lang="en-US" dirty="0" smtClean="0"/>
              <a:t>Consolidate </a:t>
            </a:r>
            <a:r>
              <a:rPr lang="en-US" dirty="0" err="1" smtClean="0"/>
              <a:t>gov’t</a:t>
            </a:r>
            <a:r>
              <a:rPr lang="en-US" dirty="0" smtClean="0"/>
              <a:t> into 20 department with a single head appointed by governor and approved by Senate (eliminated 130 agencies and boards)</a:t>
            </a:r>
          </a:p>
          <a:p>
            <a:r>
              <a:rPr lang="en-US" dirty="0" smtClean="0"/>
              <a:t>Governor did not oversee the Board of Education or the Highway Department</a:t>
            </a:r>
          </a:p>
          <a:p>
            <a:r>
              <a:rPr lang="en-US" dirty="0" smtClean="0"/>
              <a:t>New elected offices created, making ballot longer</a:t>
            </a:r>
          </a:p>
          <a:p>
            <a:r>
              <a:rPr lang="en-US" dirty="0" smtClean="0"/>
              <a:t>Supreme Court and Circuit Court judges elected</a:t>
            </a:r>
          </a:p>
          <a:p>
            <a:r>
              <a:rPr lang="en-US" dirty="0" smtClean="0"/>
              <a:t>State Board of Education members elected</a:t>
            </a:r>
          </a:p>
          <a:p>
            <a:r>
              <a:rPr lang="en-US" b="1" dirty="0" smtClean="0"/>
              <a:t>Civil Rights Commission created </a:t>
            </a:r>
            <a:r>
              <a:rPr lang="en-US" dirty="0" smtClean="0"/>
              <a:t>(one of the 20 departments)</a:t>
            </a:r>
          </a:p>
          <a:p>
            <a:r>
              <a:rPr lang="en-US" dirty="0" smtClean="0"/>
              <a:t>Overall improvement on the 1908 Constitution</a:t>
            </a:r>
          </a:p>
          <a:p>
            <a:endParaRPr lang="en-US" dirty="0"/>
          </a:p>
        </p:txBody>
      </p:sp>
      <p:sp>
        <p:nvSpPr>
          <p:cNvPr id="2" name="Title 1"/>
          <p:cNvSpPr>
            <a:spLocks noGrp="1"/>
          </p:cNvSpPr>
          <p:nvPr>
            <p:ph type="title"/>
          </p:nvPr>
        </p:nvSpPr>
        <p:spPr/>
        <p:txBody>
          <a:bodyPr/>
          <a:lstStyle/>
          <a:p>
            <a:r>
              <a:rPr lang="en-US" dirty="0" smtClean="0"/>
              <a:t>Constitution of 1963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1964 – State mandates all school districts to have K-12 education and consolidate school districts (7,333 in 1910 reduced to 740 in 1967)  One-room schoolhouses become extinct, and need for school buses increases</a:t>
            </a:r>
          </a:p>
          <a:p>
            <a:r>
              <a:rPr lang="en-US" dirty="0" smtClean="0"/>
              <a:t>1947 – State aid to community colleges begins (many built in the 1960s, because 70-80% of all students public college or university).  </a:t>
            </a:r>
          </a:p>
        </p:txBody>
      </p:sp>
      <p:sp>
        <p:nvSpPr>
          <p:cNvPr id="2" name="Title 1"/>
          <p:cNvSpPr>
            <a:spLocks noGrp="1"/>
          </p:cNvSpPr>
          <p:nvPr>
            <p:ph type="title"/>
          </p:nvPr>
        </p:nvSpPr>
        <p:spPr/>
        <p:txBody>
          <a:bodyPr/>
          <a:lstStyle/>
          <a:p>
            <a:r>
              <a:rPr lang="en-US" dirty="0" smtClean="0"/>
              <a:t>Publicly-Funded Education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Michigan Public Employment Relations Act </a:t>
            </a:r>
            <a:r>
              <a:rPr lang="en-US" dirty="0" smtClean="0"/>
              <a:t>(1965) allows state employees to collectively bargain and strike.  Wisconsin was the first state in 1959, and in 2011, overturned it.  30 states have this right. </a:t>
            </a:r>
          </a:p>
          <a:p>
            <a:r>
              <a:rPr lang="en-US" dirty="0" smtClean="0"/>
              <a:t>1967 – Detroit’s 10,000 teachers strike, delaying school opening for 13 days</a:t>
            </a:r>
            <a:endParaRPr lang="en-US" dirty="0"/>
          </a:p>
        </p:txBody>
      </p:sp>
      <p:sp>
        <p:nvSpPr>
          <p:cNvPr id="2" name="Title 1"/>
          <p:cNvSpPr>
            <a:spLocks noGrp="1"/>
          </p:cNvSpPr>
          <p:nvPr>
            <p:ph type="title"/>
          </p:nvPr>
        </p:nvSpPr>
        <p:spPr/>
        <p:txBody>
          <a:bodyPr/>
          <a:lstStyle/>
          <a:p>
            <a:r>
              <a:rPr lang="en-US" dirty="0" smtClean="0"/>
              <a:t>Labor Disputes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525963"/>
          </a:xfrm>
        </p:spPr>
        <p:txBody>
          <a:bodyPr>
            <a:normAutofit fontScale="77500" lnSpcReduction="20000"/>
          </a:bodyPr>
          <a:lstStyle/>
          <a:p>
            <a:r>
              <a:rPr lang="en-US" dirty="0" err="1" smtClean="0"/>
              <a:t>Dems</a:t>
            </a:r>
            <a:r>
              <a:rPr lang="en-US" dirty="0" smtClean="0"/>
              <a:t> won both houses of state legislature in 1964 due to popularity of LBJ, and dislike of very conservative Barry Goldwater</a:t>
            </a:r>
          </a:p>
          <a:p>
            <a:r>
              <a:rPr lang="en-US" dirty="0" smtClean="0"/>
              <a:t>1967 – State agrees to 2.6% flat tax on personal income, 5.6% on corporate income, and 7% for financial institutions.  </a:t>
            </a:r>
            <a:r>
              <a:rPr lang="en-US" b="1" dirty="0" smtClean="0"/>
              <a:t>Replaced by Single Business Tax in 1976.  </a:t>
            </a:r>
          </a:p>
          <a:p>
            <a:r>
              <a:rPr lang="en-US" b="1" dirty="0" smtClean="0"/>
              <a:t>Now the state income tax rate is 4.35%.</a:t>
            </a:r>
          </a:p>
          <a:p>
            <a:r>
              <a:rPr lang="en-US" dirty="0" smtClean="0"/>
              <a:t>1967 – Detroit, Flint, Hamtramck, and Saginaw agree to </a:t>
            </a:r>
            <a:r>
              <a:rPr lang="en-US" b="1" dirty="0" smtClean="0"/>
              <a:t>1% city tax on residents </a:t>
            </a:r>
            <a:r>
              <a:rPr lang="en-US" dirty="0" smtClean="0"/>
              <a:t>and .5% on nonresidents</a:t>
            </a:r>
          </a:p>
          <a:p>
            <a:r>
              <a:rPr lang="en-US" dirty="0" smtClean="0"/>
              <a:t>Today, 22 cities impose a 1% tax, but Detroit charges 2.5% for residents and 1.25% for nonresidents.</a:t>
            </a:r>
            <a:endParaRPr lang="en-US" dirty="0"/>
          </a:p>
        </p:txBody>
      </p:sp>
      <p:sp>
        <p:nvSpPr>
          <p:cNvPr id="2" name="Title 1"/>
          <p:cNvSpPr>
            <a:spLocks noGrp="1"/>
          </p:cNvSpPr>
          <p:nvPr>
            <p:ph type="title"/>
          </p:nvPr>
        </p:nvSpPr>
        <p:spPr/>
        <p:txBody>
          <a:bodyPr>
            <a:normAutofit/>
          </a:bodyPr>
          <a:lstStyle/>
          <a:p>
            <a:r>
              <a:rPr lang="en-US" dirty="0" smtClean="0"/>
              <a:t>Michigan Taxes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ane Fonda.jpg"/>
          <p:cNvPicPr>
            <a:picLocks noChangeAspect="1"/>
          </p:cNvPicPr>
          <p:nvPr/>
        </p:nvPicPr>
        <p:blipFill>
          <a:blip r:embed="rId3" cstate="print"/>
          <a:stretch>
            <a:fillRect/>
          </a:stretch>
        </p:blipFill>
        <p:spPr>
          <a:xfrm>
            <a:off x="1447800" y="4495800"/>
            <a:ext cx="2143125" cy="2143125"/>
          </a:xfrm>
          <a:prstGeom prst="rect">
            <a:avLst/>
          </a:prstGeom>
        </p:spPr>
      </p:pic>
      <p:sp>
        <p:nvSpPr>
          <p:cNvPr id="3" name="Content Placeholder 2"/>
          <p:cNvSpPr>
            <a:spLocks noGrp="1"/>
          </p:cNvSpPr>
          <p:nvPr>
            <p:ph idx="1"/>
          </p:nvPr>
        </p:nvSpPr>
        <p:spPr>
          <a:xfrm>
            <a:off x="2667000" y="1295400"/>
            <a:ext cx="6172200" cy="5257800"/>
          </a:xfrm>
        </p:spPr>
        <p:txBody>
          <a:bodyPr>
            <a:normAutofit fontScale="77500" lnSpcReduction="20000"/>
          </a:bodyPr>
          <a:lstStyle/>
          <a:p>
            <a:r>
              <a:rPr lang="en-US" dirty="0" smtClean="0"/>
              <a:t>1966 – Hayden forms the SDS (</a:t>
            </a:r>
            <a:r>
              <a:rPr lang="en-US" b="1" dirty="0" smtClean="0"/>
              <a:t>Students for a Democratic Society</a:t>
            </a:r>
            <a:r>
              <a:rPr lang="en-US" dirty="0" smtClean="0"/>
              <a:t>) at the Univ. of Michigan, and issues the </a:t>
            </a:r>
            <a:r>
              <a:rPr lang="en-US" b="1" dirty="0" smtClean="0"/>
              <a:t>Port Huron statement </a:t>
            </a:r>
            <a:r>
              <a:rPr lang="en-US" dirty="0" smtClean="0"/>
              <a:t>(agenda for the New Left: environmentalism, opposition to the Vietnam War (400,000 Michiganders served), conscription, ROTC on campuses (Reserve Officer Training Corps)</a:t>
            </a:r>
          </a:p>
          <a:p>
            <a:r>
              <a:rPr lang="en-US" dirty="0" smtClean="0"/>
              <a:t>1969 – MI passes law that any student convicted of participating in campus violence would not be eligible for state scholarships and tuition grants</a:t>
            </a:r>
          </a:p>
          <a:p>
            <a:r>
              <a:rPr lang="en-US" dirty="0" smtClean="0"/>
              <a:t>New Left lost major issue with end of Vietnam War in 1975</a:t>
            </a:r>
          </a:p>
          <a:p>
            <a:endParaRPr lang="en-US" dirty="0"/>
          </a:p>
        </p:txBody>
      </p:sp>
      <p:sp>
        <p:nvSpPr>
          <p:cNvPr id="2" name="Title 1"/>
          <p:cNvSpPr>
            <a:spLocks noGrp="1"/>
          </p:cNvSpPr>
          <p:nvPr>
            <p:ph type="title"/>
          </p:nvPr>
        </p:nvSpPr>
        <p:spPr/>
        <p:txBody>
          <a:bodyPr/>
          <a:lstStyle/>
          <a:p>
            <a:r>
              <a:rPr lang="en-US" dirty="0" smtClean="0"/>
              <a:t>Tom Hayden and the New Left</a:t>
            </a:r>
            <a:endParaRPr lang="en-US" dirty="0"/>
          </a:p>
        </p:txBody>
      </p:sp>
      <p:pic>
        <p:nvPicPr>
          <p:cNvPr id="4" name="Picture 3" descr="Hayden, Tom.jpg"/>
          <p:cNvPicPr>
            <a:picLocks noChangeAspect="1"/>
          </p:cNvPicPr>
          <p:nvPr/>
        </p:nvPicPr>
        <p:blipFill>
          <a:blip r:embed="rId4" cstate="print"/>
          <a:stretch>
            <a:fillRect/>
          </a:stretch>
        </p:blipFill>
        <p:spPr>
          <a:xfrm>
            <a:off x="304800" y="1295400"/>
            <a:ext cx="2286000" cy="3048000"/>
          </a:xfrm>
          <a:prstGeom prst="rect">
            <a:avLst/>
          </a:prstGeom>
        </p:spPr>
      </p:pic>
      <p:sp>
        <p:nvSpPr>
          <p:cNvPr id="5" name="TextBox 4"/>
          <p:cNvSpPr txBox="1"/>
          <p:nvPr/>
        </p:nvSpPr>
        <p:spPr>
          <a:xfrm>
            <a:off x="152400" y="4419600"/>
            <a:ext cx="2590800" cy="1323439"/>
          </a:xfrm>
          <a:prstGeom prst="rect">
            <a:avLst/>
          </a:prstGeom>
          <a:noFill/>
        </p:spPr>
        <p:txBody>
          <a:bodyPr wrap="square" rtlCol="0">
            <a:spAutoFit/>
          </a:bodyPr>
          <a:lstStyle/>
          <a:p>
            <a:r>
              <a:rPr lang="en-US" sz="2000" dirty="0" smtClean="0">
                <a:solidFill>
                  <a:srgbClr val="002060"/>
                </a:solidFill>
              </a:rPr>
              <a:t>Hayden later married fellow anti-war protester Jane Fonda </a:t>
            </a:r>
            <a:endParaRPr lang="en-US" sz="2000" dirty="0">
              <a:solidFill>
                <a:srgbClr val="002060"/>
              </a:solidFill>
            </a:endParaRPr>
          </a:p>
        </p:txBody>
      </p:sp>
      <p:sp>
        <p:nvSpPr>
          <p:cNvPr id="7" name="Rectangle 6"/>
          <p:cNvSpPr/>
          <p:nvPr/>
        </p:nvSpPr>
        <p:spPr>
          <a:xfrm>
            <a:off x="381000" y="1066800"/>
            <a:ext cx="1295400" cy="338554"/>
          </a:xfrm>
          <a:prstGeom prst="rect">
            <a:avLst/>
          </a:prstGeom>
        </p:spPr>
        <p:txBody>
          <a:bodyPr wrap="square">
            <a:spAutoFit/>
          </a:bodyPr>
          <a:lstStyle/>
          <a:p>
            <a:r>
              <a:rPr lang="en-US" sz="800" dirty="0" smtClean="0"/>
              <a:t>http://www.nndb.com/people/153/000024081/</a:t>
            </a:r>
            <a:endParaRPr lang="en-US" sz="800" dirty="0"/>
          </a:p>
        </p:txBody>
      </p:sp>
      <p:sp>
        <p:nvSpPr>
          <p:cNvPr id="8" name="Rectangle 7"/>
          <p:cNvSpPr/>
          <p:nvPr/>
        </p:nvSpPr>
        <p:spPr>
          <a:xfrm>
            <a:off x="1295400" y="6396335"/>
            <a:ext cx="2362200" cy="461665"/>
          </a:xfrm>
          <a:prstGeom prst="rect">
            <a:avLst/>
          </a:prstGeom>
        </p:spPr>
        <p:txBody>
          <a:bodyPr wrap="square">
            <a:spAutoFit/>
          </a:bodyPr>
          <a:lstStyle/>
          <a:p>
            <a:r>
              <a:rPr lang="en-US" sz="800" dirty="0" smtClean="0"/>
              <a:t>http://www.telegraph.co.uk/women/womens-life/10318821/Celebrity-bodies-we-coveted-from-Jane-Fonda-to-Jennifer-Lawrence.html</a:t>
            </a:r>
            <a:endParaRPr lang="en-US" sz="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6629400" cy="4525963"/>
          </a:xfrm>
        </p:spPr>
        <p:txBody>
          <a:bodyPr>
            <a:normAutofit fontScale="85000" lnSpcReduction="10000"/>
          </a:bodyPr>
          <a:lstStyle/>
          <a:p>
            <a:r>
              <a:rPr lang="en-US" dirty="0" smtClean="0"/>
              <a:t>Auto production reached 1929 peak in 1949.</a:t>
            </a:r>
          </a:p>
          <a:p>
            <a:r>
              <a:rPr lang="en-US" b="1" dirty="0" smtClean="0"/>
              <a:t>Hudson</a:t>
            </a:r>
            <a:r>
              <a:rPr lang="en-US" dirty="0" smtClean="0"/>
              <a:t> automobiles merged with Nash in 1954, but ended production in 1957</a:t>
            </a:r>
          </a:p>
          <a:p>
            <a:r>
              <a:rPr lang="en-US" b="1" dirty="0" smtClean="0"/>
              <a:t>Packard</a:t>
            </a:r>
            <a:r>
              <a:rPr lang="en-US" dirty="0" smtClean="0"/>
              <a:t> merged with Studebaker in 1954, but ended production in 1958.</a:t>
            </a:r>
          </a:p>
          <a:p>
            <a:r>
              <a:rPr lang="en-US" dirty="0" smtClean="0"/>
              <a:t>Big Three had better factories and more dealerships</a:t>
            </a:r>
          </a:p>
          <a:p>
            <a:r>
              <a:rPr lang="en-US" dirty="0" smtClean="0"/>
              <a:t>1950 – Ford surpasses Chrysler as #2 auto maker</a:t>
            </a:r>
          </a:p>
        </p:txBody>
      </p:sp>
      <p:sp>
        <p:nvSpPr>
          <p:cNvPr id="2" name="Title 1"/>
          <p:cNvSpPr>
            <a:spLocks noGrp="1"/>
          </p:cNvSpPr>
          <p:nvPr>
            <p:ph type="title"/>
          </p:nvPr>
        </p:nvSpPr>
        <p:spPr/>
        <p:txBody>
          <a:bodyPr/>
          <a:lstStyle/>
          <a:p>
            <a:r>
              <a:rPr lang="en-US" dirty="0" smtClean="0"/>
              <a:t>The Fall of Automotive Icons</a:t>
            </a:r>
            <a:endParaRPr lang="en-US" dirty="0"/>
          </a:p>
        </p:txBody>
      </p:sp>
      <p:pic>
        <p:nvPicPr>
          <p:cNvPr id="4" name="Picture 3" descr="Hudson Hornet 1957.jpg"/>
          <p:cNvPicPr>
            <a:picLocks noChangeAspect="1"/>
          </p:cNvPicPr>
          <p:nvPr/>
        </p:nvPicPr>
        <p:blipFill>
          <a:blip r:embed="rId3" cstate="print"/>
          <a:stretch>
            <a:fillRect/>
          </a:stretch>
        </p:blipFill>
        <p:spPr>
          <a:xfrm>
            <a:off x="6858000" y="1524000"/>
            <a:ext cx="2235200" cy="1676400"/>
          </a:xfrm>
          <a:prstGeom prst="rect">
            <a:avLst/>
          </a:prstGeom>
        </p:spPr>
      </p:pic>
      <p:pic>
        <p:nvPicPr>
          <p:cNvPr id="5" name="Picture 4" descr="Packard 1958.jpg"/>
          <p:cNvPicPr>
            <a:picLocks noChangeAspect="1"/>
          </p:cNvPicPr>
          <p:nvPr/>
        </p:nvPicPr>
        <p:blipFill>
          <a:blip r:embed="rId4" cstate="print"/>
          <a:stretch>
            <a:fillRect/>
          </a:stretch>
        </p:blipFill>
        <p:spPr>
          <a:xfrm>
            <a:off x="6858000" y="3581400"/>
            <a:ext cx="2286000" cy="1591056"/>
          </a:xfrm>
          <a:prstGeom prst="rect">
            <a:avLst/>
          </a:prstGeom>
        </p:spPr>
      </p:pic>
      <p:sp>
        <p:nvSpPr>
          <p:cNvPr id="6" name="TextBox 5"/>
          <p:cNvSpPr txBox="1"/>
          <p:nvPr/>
        </p:nvSpPr>
        <p:spPr>
          <a:xfrm>
            <a:off x="6400800" y="1143000"/>
            <a:ext cx="2352182" cy="400110"/>
          </a:xfrm>
          <a:prstGeom prst="rect">
            <a:avLst/>
          </a:prstGeom>
          <a:noFill/>
        </p:spPr>
        <p:txBody>
          <a:bodyPr wrap="none" rtlCol="0">
            <a:spAutoFit/>
          </a:bodyPr>
          <a:lstStyle/>
          <a:p>
            <a:r>
              <a:rPr lang="en-US" sz="2000" dirty="0" smtClean="0"/>
              <a:t>1957 Hudson Hornet</a:t>
            </a:r>
            <a:endParaRPr lang="en-US" sz="2000" dirty="0"/>
          </a:p>
        </p:txBody>
      </p:sp>
      <p:sp>
        <p:nvSpPr>
          <p:cNvPr id="7" name="TextBox 6"/>
          <p:cNvSpPr txBox="1"/>
          <p:nvPr/>
        </p:nvSpPr>
        <p:spPr>
          <a:xfrm>
            <a:off x="7162800" y="5181600"/>
            <a:ext cx="1578702" cy="400110"/>
          </a:xfrm>
          <a:prstGeom prst="rect">
            <a:avLst/>
          </a:prstGeom>
          <a:noFill/>
        </p:spPr>
        <p:txBody>
          <a:bodyPr wrap="none" rtlCol="0">
            <a:spAutoFit/>
          </a:bodyPr>
          <a:lstStyle/>
          <a:p>
            <a:r>
              <a:rPr lang="en-US" sz="2000" dirty="0" smtClean="0"/>
              <a:t>1958 Packard</a:t>
            </a:r>
            <a:endParaRPr lang="en-US" sz="2000" dirty="0"/>
          </a:p>
        </p:txBody>
      </p:sp>
      <p:sp>
        <p:nvSpPr>
          <p:cNvPr id="8" name="Rectangle 7"/>
          <p:cNvSpPr/>
          <p:nvPr/>
        </p:nvSpPr>
        <p:spPr>
          <a:xfrm>
            <a:off x="6553200" y="3200400"/>
            <a:ext cx="2590800" cy="338554"/>
          </a:xfrm>
          <a:prstGeom prst="rect">
            <a:avLst/>
          </a:prstGeom>
        </p:spPr>
        <p:txBody>
          <a:bodyPr wrap="square">
            <a:spAutoFit/>
          </a:bodyPr>
          <a:lstStyle/>
          <a:p>
            <a:r>
              <a:rPr lang="en-US" sz="800" dirty="0" smtClean="0"/>
              <a:t>http://blog.hemmings.com/index.php/2011/03/29/hemmings-find-of-the-day-1957-hudson-hornet-custom/</a:t>
            </a:r>
            <a:endParaRPr lang="en-US" sz="800" dirty="0"/>
          </a:p>
        </p:txBody>
      </p:sp>
      <p:sp>
        <p:nvSpPr>
          <p:cNvPr id="9" name="Rectangle 8"/>
          <p:cNvSpPr/>
          <p:nvPr/>
        </p:nvSpPr>
        <p:spPr>
          <a:xfrm>
            <a:off x="7010400" y="5486400"/>
            <a:ext cx="2133600" cy="338554"/>
          </a:xfrm>
          <a:prstGeom prst="rect">
            <a:avLst/>
          </a:prstGeom>
        </p:spPr>
        <p:txBody>
          <a:bodyPr wrap="square">
            <a:spAutoFit/>
          </a:bodyPr>
          <a:lstStyle/>
          <a:p>
            <a:r>
              <a:rPr lang="en-US" sz="800" dirty="0" smtClean="0"/>
              <a:t>http://en.wikipedia.org/wiki/1957_and_1958_Packards</a:t>
            </a:r>
            <a:endParaRPr lang="en-US" sz="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685800" y="1295400"/>
            <a:ext cx="8229600" cy="4525963"/>
          </a:xfrm>
        </p:spPr>
        <p:txBody>
          <a:bodyPr>
            <a:normAutofit/>
          </a:bodyPr>
          <a:lstStyle/>
          <a:p>
            <a:r>
              <a:rPr lang="en-US" dirty="0" smtClean="0">
                <a:ea typeface="ＭＳ Ｐゴシック" pitchFamily="34" charset="-128"/>
              </a:rPr>
              <a:t>Population peak in 1950 at 1.85 million (5</a:t>
            </a:r>
            <a:r>
              <a:rPr lang="en-US" baseline="30000" dirty="0" smtClean="0">
                <a:ea typeface="ＭＳ Ｐゴシック" pitchFamily="34" charset="-128"/>
              </a:rPr>
              <a:t>th</a:t>
            </a:r>
            <a:r>
              <a:rPr lang="en-US" dirty="0" smtClean="0">
                <a:ea typeface="ＭＳ Ｐゴシック" pitchFamily="34" charset="-128"/>
              </a:rPr>
              <a:t> largest city, just behind Los Angeles)</a:t>
            </a:r>
          </a:p>
          <a:p>
            <a:r>
              <a:rPr lang="en-US" dirty="0" smtClean="0">
                <a:ea typeface="ＭＳ Ｐゴシック" pitchFamily="34" charset="-128"/>
              </a:rPr>
              <a:t>Now is 714,000 (18</a:t>
            </a:r>
            <a:r>
              <a:rPr lang="en-US" baseline="30000" dirty="0" smtClean="0">
                <a:ea typeface="ＭＳ Ｐゴシック" pitchFamily="34" charset="-128"/>
              </a:rPr>
              <a:t>th</a:t>
            </a:r>
            <a:r>
              <a:rPr lang="en-US" dirty="0" smtClean="0">
                <a:ea typeface="ＭＳ Ｐゴシック" pitchFamily="34" charset="-128"/>
              </a:rPr>
              <a:t> largest city) while LA has 3.8 million (2</a:t>
            </a:r>
            <a:r>
              <a:rPr lang="en-US" baseline="30000" dirty="0" smtClean="0">
                <a:ea typeface="ＭＳ Ｐゴシック" pitchFamily="34" charset="-128"/>
              </a:rPr>
              <a:t>nd</a:t>
            </a:r>
            <a:r>
              <a:rPr lang="en-US" dirty="0" smtClean="0">
                <a:ea typeface="ＭＳ Ｐゴシック" pitchFamily="34" charset="-128"/>
              </a:rPr>
              <a:t> largest)</a:t>
            </a:r>
          </a:p>
        </p:txBody>
      </p:sp>
      <p:sp>
        <p:nvSpPr>
          <p:cNvPr id="49154" name="Title 1"/>
          <p:cNvSpPr>
            <a:spLocks noGrp="1"/>
          </p:cNvSpPr>
          <p:nvPr>
            <p:ph type="title"/>
          </p:nvPr>
        </p:nvSpPr>
        <p:spPr/>
        <p:txBody>
          <a:bodyPr/>
          <a:lstStyle/>
          <a:p>
            <a:r>
              <a:rPr lang="en-US" smtClean="0">
                <a:ea typeface="ＭＳ Ｐゴシック" pitchFamily="34" charset="-128"/>
              </a:rPr>
              <a:t>Detroit’s Declining Population</a:t>
            </a:r>
          </a:p>
        </p:txBody>
      </p:sp>
      <p:pic>
        <p:nvPicPr>
          <p:cNvPr id="4" name="Picture 3" descr="Los Angeles.jpg"/>
          <p:cNvPicPr>
            <a:picLocks noChangeAspect="1"/>
          </p:cNvPicPr>
          <p:nvPr/>
        </p:nvPicPr>
        <p:blipFill>
          <a:blip r:embed="rId3" cstate="print"/>
          <a:stretch>
            <a:fillRect/>
          </a:stretch>
        </p:blipFill>
        <p:spPr>
          <a:xfrm>
            <a:off x="2590800" y="3581400"/>
            <a:ext cx="3776761" cy="2828925"/>
          </a:xfrm>
          <a:prstGeom prst="rect">
            <a:avLst/>
          </a:prstGeom>
        </p:spPr>
      </p:pic>
      <p:sp>
        <p:nvSpPr>
          <p:cNvPr id="5" name="Rectangle 4"/>
          <p:cNvSpPr/>
          <p:nvPr/>
        </p:nvSpPr>
        <p:spPr>
          <a:xfrm>
            <a:off x="3124200" y="6400800"/>
            <a:ext cx="2895600" cy="338554"/>
          </a:xfrm>
          <a:prstGeom prst="rect">
            <a:avLst/>
          </a:prstGeom>
        </p:spPr>
        <p:txBody>
          <a:bodyPr wrap="square">
            <a:spAutoFit/>
          </a:bodyPr>
          <a:lstStyle/>
          <a:p>
            <a:r>
              <a:rPr lang="en-US" sz="800" dirty="0" smtClean="0"/>
              <a:t>http://www.prlog.org/11901609-title-loans-in-los-angeles-90001-will-help-pay-for-college-in-the-fall.html</a:t>
            </a:r>
            <a:endParaRPr lang="en-US" sz="800" dirty="0"/>
          </a:p>
        </p:txBody>
      </p:sp>
    </p:spTree>
    <p:extLst>
      <p:ext uri="{BB962C8B-B14F-4D97-AF65-F5344CB8AC3E}">
        <p14:creationId xmlns:p14="http://schemas.microsoft.com/office/powerpoint/2010/main" xmlns="" val="4266840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1641916_BG1.jpg"/>
          <p:cNvPicPr>
            <a:picLocks noGrp="1" noChangeAspect="1"/>
          </p:cNvPicPr>
          <p:nvPr>
            <p:ph idx="1"/>
          </p:nvPr>
        </p:nvPicPr>
        <p:blipFill>
          <a:blip r:embed="rId3" cstate="print"/>
          <a:stretch>
            <a:fillRect/>
          </a:stretch>
        </p:blipFill>
        <p:spPr>
          <a:xfrm>
            <a:off x="304800" y="228600"/>
            <a:ext cx="8534400" cy="6400800"/>
          </a:xfrm>
        </p:spPr>
      </p:pic>
      <p:sp>
        <p:nvSpPr>
          <p:cNvPr id="5" name="Rectangle 4"/>
          <p:cNvSpPr/>
          <p:nvPr/>
        </p:nvSpPr>
        <p:spPr>
          <a:xfrm>
            <a:off x="2895600" y="6642556"/>
            <a:ext cx="3962400" cy="215444"/>
          </a:xfrm>
          <a:prstGeom prst="rect">
            <a:avLst/>
          </a:prstGeom>
        </p:spPr>
        <p:txBody>
          <a:bodyPr wrap="square">
            <a:spAutoFit/>
          </a:bodyPr>
          <a:lstStyle/>
          <a:p>
            <a:r>
              <a:rPr lang="en-US" sz="800" dirty="0" smtClean="0"/>
              <a:t>https://www.michigan.gov/snyder/0,4668,7-277-60279-295631--,00.html</a:t>
            </a:r>
            <a:endParaRPr lang="en-US" sz="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248400" cy="4525963"/>
          </a:xfrm>
        </p:spPr>
        <p:txBody>
          <a:bodyPr>
            <a:normAutofit fontScale="85000" lnSpcReduction="20000"/>
          </a:bodyPr>
          <a:lstStyle/>
          <a:p>
            <a:r>
              <a:rPr lang="en-US" dirty="0" smtClean="0"/>
              <a:t>1956 – Last streetcar in Detroit, downtown parking became scarce</a:t>
            </a:r>
          </a:p>
          <a:p>
            <a:r>
              <a:rPr lang="en-US" dirty="0" smtClean="0"/>
              <a:t>1959 – Kern’s Department Store closes</a:t>
            </a:r>
          </a:p>
          <a:p>
            <a:r>
              <a:rPr lang="en-US" dirty="0" smtClean="0"/>
              <a:t>1972 – S.S. </a:t>
            </a:r>
            <a:r>
              <a:rPr lang="en-US" dirty="0" err="1" smtClean="0"/>
              <a:t>Kresge’s</a:t>
            </a:r>
            <a:r>
              <a:rPr lang="en-US" dirty="0" smtClean="0"/>
              <a:t> HQ moves to Troy</a:t>
            </a:r>
          </a:p>
          <a:p>
            <a:r>
              <a:rPr lang="en-US" dirty="0" smtClean="0"/>
              <a:t>1977 - Crowley’s Department store closes</a:t>
            </a:r>
          </a:p>
          <a:p>
            <a:r>
              <a:rPr lang="en-US" dirty="0" smtClean="0"/>
              <a:t>1983 – Hudson’s closes </a:t>
            </a:r>
          </a:p>
          <a:p>
            <a:r>
              <a:rPr lang="en-US" dirty="0" smtClean="0"/>
              <a:t>1992 – River Place Inn closes after three years</a:t>
            </a:r>
            <a:endParaRPr lang="en-US" dirty="0"/>
          </a:p>
        </p:txBody>
      </p:sp>
      <p:sp>
        <p:nvSpPr>
          <p:cNvPr id="2" name="Title 1"/>
          <p:cNvSpPr>
            <a:spLocks noGrp="1"/>
          </p:cNvSpPr>
          <p:nvPr>
            <p:ph type="title"/>
          </p:nvPr>
        </p:nvSpPr>
        <p:spPr/>
        <p:txBody>
          <a:bodyPr/>
          <a:lstStyle/>
          <a:p>
            <a:r>
              <a:rPr lang="en-US" dirty="0" smtClean="0"/>
              <a:t>The Decline of Detroit</a:t>
            </a:r>
            <a:endParaRPr lang="en-US" dirty="0"/>
          </a:p>
        </p:txBody>
      </p:sp>
      <p:pic>
        <p:nvPicPr>
          <p:cNvPr id="4" name="Picture 3" descr="Kerns.jpg"/>
          <p:cNvPicPr>
            <a:picLocks noChangeAspect="1"/>
          </p:cNvPicPr>
          <p:nvPr/>
        </p:nvPicPr>
        <p:blipFill>
          <a:blip r:embed="rId3" cstate="print"/>
          <a:stretch>
            <a:fillRect/>
          </a:stretch>
        </p:blipFill>
        <p:spPr>
          <a:xfrm>
            <a:off x="6477000" y="1219200"/>
            <a:ext cx="2505075" cy="1600200"/>
          </a:xfrm>
          <a:prstGeom prst="rect">
            <a:avLst/>
          </a:prstGeom>
        </p:spPr>
      </p:pic>
      <p:pic>
        <p:nvPicPr>
          <p:cNvPr id="5" name="Picture 4" descr="Crowleys.jpg"/>
          <p:cNvPicPr>
            <a:picLocks noChangeAspect="1"/>
          </p:cNvPicPr>
          <p:nvPr/>
        </p:nvPicPr>
        <p:blipFill>
          <a:blip r:embed="rId4" cstate="print"/>
          <a:stretch>
            <a:fillRect/>
          </a:stretch>
        </p:blipFill>
        <p:spPr>
          <a:xfrm>
            <a:off x="6248400" y="2819400"/>
            <a:ext cx="2362200" cy="1933575"/>
          </a:xfrm>
          <a:prstGeom prst="rect">
            <a:avLst/>
          </a:prstGeom>
        </p:spPr>
      </p:pic>
      <p:pic>
        <p:nvPicPr>
          <p:cNvPr id="6" name="Picture 5" descr="Hudsons bldg.jpg"/>
          <p:cNvPicPr>
            <a:picLocks noChangeAspect="1"/>
          </p:cNvPicPr>
          <p:nvPr/>
        </p:nvPicPr>
        <p:blipFill>
          <a:blip r:embed="rId5" cstate="print"/>
          <a:stretch>
            <a:fillRect/>
          </a:stretch>
        </p:blipFill>
        <p:spPr>
          <a:xfrm>
            <a:off x="7010400" y="4114800"/>
            <a:ext cx="1842008" cy="2489200"/>
          </a:xfrm>
          <a:prstGeom prst="rect">
            <a:avLst/>
          </a:prstGeom>
        </p:spPr>
      </p:pic>
      <p:sp>
        <p:nvSpPr>
          <p:cNvPr id="7" name="TextBox 6"/>
          <p:cNvSpPr txBox="1"/>
          <p:nvPr/>
        </p:nvSpPr>
        <p:spPr>
          <a:xfrm>
            <a:off x="3429000" y="5867400"/>
            <a:ext cx="3697231" cy="707886"/>
          </a:xfrm>
          <a:prstGeom prst="rect">
            <a:avLst/>
          </a:prstGeom>
          <a:noFill/>
        </p:spPr>
        <p:txBody>
          <a:bodyPr wrap="none" rtlCol="0">
            <a:spAutoFit/>
          </a:bodyPr>
          <a:lstStyle/>
          <a:p>
            <a:r>
              <a:rPr lang="en-US" sz="2000" dirty="0" smtClean="0">
                <a:solidFill>
                  <a:srgbClr val="002060"/>
                </a:solidFill>
              </a:rPr>
              <a:t>Hudson’s was once the world’s</a:t>
            </a:r>
          </a:p>
          <a:p>
            <a:r>
              <a:rPr lang="en-US" sz="2000" dirty="0" smtClean="0">
                <a:solidFill>
                  <a:srgbClr val="002060"/>
                </a:solidFill>
              </a:rPr>
              <a:t>largest department store</a:t>
            </a:r>
            <a:endParaRPr lang="en-US" sz="2000" dirty="0">
              <a:solidFill>
                <a:srgbClr val="002060"/>
              </a:solidFill>
            </a:endParaRPr>
          </a:p>
        </p:txBody>
      </p:sp>
      <p:sp>
        <p:nvSpPr>
          <p:cNvPr id="8" name="Rectangle 7"/>
          <p:cNvSpPr/>
          <p:nvPr/>
        </p:nvSpPr>
        <p:spPr>
          <a:xfrm>
            <a:off x="6705600" y="1066800"/>
            <a:ext cx="1912665" cy="215444"/>
          </a:xfrm>
          <a:prstGeom prst="rect">
            <a:avLst/>
          </a:prstGeom>
        </p:spPr>
        <p:txBody>
          <a:bodyPr wrap="square">
            <a:spAutoFit/>
          </a:bodyPr>
          <a:lstStyle/>
          <a:p>
            <a:r>
              <a:rPr lang="en-US" sz="800" dirty="0" smtClean="0"/>
              <a:t>http://www.janwhitaker.net/bio.htm</a:t>
            </a:r>
            <a:endParaRPr lang="en-US" sz="800" dirty="0"/>
          </a:p>
        </p:txBody>
      </p:sp>
      <p:sp>
        <p:nvSpPr>
          <p:cNvPr id="9" name="Rectangle 8"/>
          <p:cNvSpPr/>
          <p:nvPr/>
        </p:nvSpPr>
        <p:spPr>
          <a:xfrm>
            <a:off x="5715000" y="4419600"/>
            <a:ext cx="1600200" cy="338554"/>
          </a:xfrm>
          <a:prstGeom prst="rect">
            <a:avLst/>
          </a:prstGeom>
        </p:spPr>
        <p:txBody>
          <a:bodyPr wrap="square">
            <a:spAutoFit/>
          </a:bodyPr>
          <a:lstStyle/>
          <a:p>
            <a:r>
              <a:rPr lang="en-US" sz="800" dirty="0" smtClean="0"/>
              <a:t>http://www.pinterest.com/pin/118782508895784196/</a:t>
            </a:r>
            <a:endParaRPr lang="en-US" sz="800" dirty="0"/>
          </a:p>
        </p:txBody>
      </p:sp>
      <p:sp>
        <p:nvSpPr>
          <p:cNvPr id="10" name="Rectangle 9"/>
          <p:cNvSpPr/>
          <p:nvPr/>
        </p:nvSpPr>
        <p:spPr>
          <a:xfrm>
            <a:off x="6934200" y="6519446"/>
            <a:ext cx="2209800" cy="338554"/>
          </a:xfrm>
          <a:prstGeom prst="rect">
            <a:avLst/>
          </a:prstGeom>
        </p:spPr>
        <p:txBody>
          <a:bodyPr wrap="square">
            <a:spAutoFit/>
          </a:bodyPr>
          <a:lstStyle/>
          <a:p>
            <a:r>
              <a:rPr lang="en-US" sz="800" dirty="0" smtClean="0"/>
              <a:t>http://historicdetroit.org/building/hudsons-department-store/</a:t>
            </a:r>
            <a:endParaRPr lang="en-US" sz="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6553200" cy="4876800"/>
          </a:xfrm>
        </p:spPr>
        <p:txBody>
          <a:bodyPr>
            <a:normAutofit fontScale="85000" lnSpcReduction="20000"/>
          </a:bodyPr>
          <a:lstStyle/>
          <a:p>
            <a:r>
              <a:rPr lang="en-US" b="1" dirty="0" smtClean="0"/>
              <a:t>1954  </a:t>
            </a:r>
            <a:r>
              <a:rPr lang="en-US" dirty="0" smtClean="0"/>
              <a:t>– Northland Shopping Center opens, encouraging further movement to the suburbs</a:t>
            </a:r>
          </a:p>
          <a:p>
            <a:r>
              <a:rPr lang="en-US" dirty="0" smtClean="0"/>
              <a:t>1954 - $840 million, 105 mile, Lodge-Ford freeway completed.</a:t>
            </a:r>
          </a:p>
          <a:p>
            <a:r>
              <a:rPr lang="en-US" dirty="0" smtClean="0"/>
              <a:t>1963 – I-75 completed through Troy </a:t>
            </a:r>
          </a:p>
          <a:p>
            <a:r>
              <a:rPr lang="en-US" dirty="0" smtClean="0"/>
              <a:t>1965 - Westland Mall is first enclosed mall in </a:t>
            </a:r>
            <a:r>
              <a:rPr lang="en-US" dirty="0" smtClean="0"/>
              <a:t>Michigan</a:t>
            </a:r>
          </a:p>
          <a:p>
            <a:r>
              <a:rPr lang="en-US" dirty="0" smtClean="0"/>
              <a:t>1967 – Fisher Freeway and Chrysler Freeway (I-75) completed, destroying Black Bottom and Paradise Valley</a:t>
            </a:r>
            <a:endParaRPr lang="en-US" dirty="0" smtClean="0"/>
          </a:p>
          <a:p>
            <a:r>
              <a:rPr lang="en-US" sz="2800" dirty="0" smtClean="0"/>
              <a:t>WHITE FLIGHT STARTED BEFORE 1967 RIOT</a:t>
            </a:r>
          </a:p>
          <a:p>
            <a:endParaRPr lang="en-US" dirty="0" smtClean="0"/>
          </a:p>
          <a:p>
            <a:endParaRPr lang="en-US" dirty="0"/>
          </a:p>
        </p:txBody>
      </p:sp>
      <p:sp>
        <p:nvSpPr>
          <p:cNvPr id="2" name="Title 1"/>
          <p:cNvSpPr>
            <a:spLocks noGrp="1"/>
          </p:cNvSpPr>
          <p:nvPr>
            <p:ph type="title"/>
          </p:nvPr>
        </p:nvSpPr>
        <p:spPr/>
        <p:txBody>
          <a:bodyPr/>
          <a:lstStyle/>
          <a:p>
            <a:r>
              <a:rPr lang="en-US" dirty="0" smtClean="0"/>
              <a:t>The Rise of the Suburbs</a:t>
            </a:r>
            <a:endParaRPr lang="en-US" dirty="0"/>
          </a:p>
        </p:txBody>
      </p:sp>
      <p:pic>
        <p:nvPicPr>
          <p:cNvPr id="6" name="Picture 5" descr="LodgeExwy-Holden_12-4-1950-c-496x377.jpg"/>
          <p:cNvPicPr>
            <a:picLocks noChangeAspect="1"/>
          </p:cNvPicPr>
          <p:nvPr/>
        </p:nvPicPr>
        <p:blipFill>
          <a:blip r:embed="rId3" cstate="print"/>
          <a:stretch>
            <a:fillRect/>
          </a:stretch>
        </p:blipFill>
        <p:spPr>
          <a:xfrm>
            <a:off x="6629400" y="838200"/>
            <a:ext cx="2382008" cy="1810518"/>
          </a:xfrm>
          <a:prstGeom prst="rect">
            <a:avLst/>
          </a:prstGeom>
        </p:spPr>
      </p:pic>
      <p:sp>
        <p:nvSpPr>
          <p:cNvPr id="7" name="Rectangle 6"/>
          <p:cNvSpPr/>
          <p:nvPr/>
        </p:nvSpPr>
        <p:spPr>
          <a:xfrm>
            <a:off x="7010400" y="457200"/>
            <a:ext cx="1981200" cy="338554"/>
          </a:xfrm>
          <a:prstGeom prst="rect">
            <a:avLst/>
          </a:prstGeom>
        </p:spPr>
        <p:txBody>
          <a:bodyPr wrap="square">
            <a:spAutoFit/>
          </a:bodyPr>
          <a:lstStyle/>
          <a:p>
            <a:r>
              <a:rPr lang="en-US" sz="800" dirty="0" smtClean="0"/>
              <a:t>http://www.detroittransithistory.info/AroundDetroit/DetExpwyBusHistory.html</a:t>
            </a:r>
            <a:endParaRPr lang="en-US" sz="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p:cNvSpPr>
            <a:spLocks noGrp="1"/>
          </p:cNvSpPr>
          <p:nvPr>
            <p:ph idx="1"/>
          </p:nvPr>
        </p:nvSpPr>
        <p:spPr>
          <a:xfrm>
            <a:off x="304800" y="1524000"/>
            <a:ext cx="8610600" cy="5638800"/>
          </a:xfrm>
        </p:spPr>
        <p:txBody>
          <a:bodyPr>
            <a:normAutofit/>
          </a:bodyPr>
          <a:lstStyle/>
          <a:p>
            <a:pPr eaLnBrk="1" hangingPunct="1"/>
            <a:r>
              <a:rPr lang="en-US" sz="2600" dirty="0" smtClean="0">
                <a:ea typeface="ＭＳ Ｐゴシック" pitchFamily="34" charset="-128"/>
              </a:rPr>
              <a:t>Raised black expectations created by Great Society legislation </a:t>
            </a:r>
          </a:p>
          <a:p>
            <a:pPr eaLnBrk="1" hangingPunct="1"/>
            <a:r>
              <a:rPr lang="en-US" sz="2600" dirty="0" smtClean="0">
                <a:ea typeface="ＭＳ Ｐゴシック" pitchFamily="34" charset="-128"/>
              </a:rPr>
              <a:t>Lingering de facto segregation, discrimination and prejudice</a:t>
            </a:r>
          </a:p>
          <a:p>
            <a:pPr eaLnBrk="1" hangingPunct="1"/>
            <a:r>
              <a:rPr lang="en-US" sz="2600" dirty="0" smtClean="0">
                <a:ea typeface="ＭＳ Ｐゴシック" pitchFamily="34" charset="-128"/>
              </a:rPr>
              <a:t>Massive black migration to northern cities (&gt;1 million per year)</a:t>
            </a:r>
          </a:p>
          <a:p>
            <a:pPr eaLnBrk="1" hangingPunct="1"/>
            <a:r>
              <a:rPr lang="en-US" sz="2600" dirty="0" smtClean="0">
                <a:ea typeface="ＭＳ Ｐゴシック" pitchFamily="34" charset="-128"/>
              </a:rPr>
              <a:t>Shortage of jobs created competition between whites and blacks, so high black unemployment</a:t>
            </a:r>
          </a:p>
          <a:p>
            <a:pPr eaLnBrk="1" hangingPunct="1"/>
            <a:r>
              <a:rPr lang="en-US" sz="2600" dirty="0" smtClean="0">
                <a:ea typeface="ＭＳ Ｐゴシック" pitchFamily="34" charset="-128"/>
              </a:rPr>
              <a:t>White police hassling black residents</a:t>
            </a:r>
          </a:p>
          <a:p>
            <a:pPr eaLnBrk="1" hangingPunct="1"/>
            <a:r>
              <a:rPr lang="en-US" sz="2600" dirty="0" smtClean="0">
                <a:ea typeface="ＭＳ Ｐゴシック" pitchFamily="34" charset="-128"/>
              </a:rPr>
              <a:t>Crowded living conditions, high temperatures</a:t>
            </a:r>
          </a:p>
        </p:txBody>
      </p:sp>
      <p:sp>
        <p:nvSpPr>
          <p:cNvPr id="65538" name="Title 1"/>
          <p:cNvSpPr>
            <a:spLocks noGrp="1"/>
          </p:cNvSpPr>
          <p:nvPr>
            <p:ph type="title"/>
          </p:nvPr>
        </p:nvSpPr>
        <p:spPr>
          <a:xfrm>
            <a:off x="609600" y="609600"/>
            <a:ext cx="8229600" cy="609600"/>
          </a:xfrm>
        </p:spPr>
        <p:txBody>
          <a:bodyPr>
            <a:normAutofit fontScale="90000"/>
          </a:bodyPr>
          <a:lstStyle/>
          <a:p>
            <a:pPr eaLnBrk="1" hangingPunct="1"/>
            <a:r>
              <a:rPr lang="en-US" dirty="0" smtClean="0">
                <a:ea typeface="ＭＳ Ｐゴシック" pitchFamily="34" charset="-128"/>
              </a:rPr>
              <a:t>Causes of Urban Riots in late 60s</a:t>
            </a:r>
          </a:p>
        </p:txBody>
      </p:sp>
    </p:spTree>
    <p:extLst>
      <p:ext uri="{BB962C8B-B14F-4D97-AF65-F5344CB8AC3E}">
        <p14:creationId xmlns:p14="http://schemas.microsoft.com/office/powerpoint/2010/main" xmlns="" val="2713730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ParaDise</a:t>
            </a:r>
            <a:r>
              <a:rPr lang="en-US" dirty="0" smtClean="0"/>
              <a:t> Valley and Black Bottom</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685800" y="990600"/>
            <a:ext cx="8229600" cy="5562600"/>
          </a:xfrm>
        </p:spPr>
        <p:txBody>
          <a:bodyPr/>
          <a:lstStyle/>
          <a:p>
            <a:r>
              <a:rPr lang="en-US" b="1" dirty="0" smtClean="0">
                <a:ea typeface="ＭＳ Ｐゴシック" pitchFamily="34" charset="-128"/>
              </a:rPr>
              <a:t>Watts</a:t>
            </a:r>
            <a:r>
              <a:rPr lang="en-US" dirty="0" smtClean="0">
                <a:ea typeface="ＭＳ Ｐゴシック" pitchFamily="34" charset="-128"/>
              </a:rPr>
              <a:t> (black section of LA) (Aug. 1965) – arrest of black for drunk driving escalated into a fight that led to 36 hour riot (34 dead, 900+ injured, $45 million in property damage). Worst riot since 1943 Detroit riot.</a:t>
            </a:r>
          </a:p>
        </p:txBody>
      </p:sp>
      <p:sp>
        <p:nvSpPr>
          <p:cNvPr id="66562" name="Title 1"/>
          <p:cNvSpPr>
            <a:spLocks noGrp="1"/>
          </p:cNvSpPr>
          <p:nvPr>
            <p:ph type="title"/>
          </p:nvPr>
        </p:nvSpPr>
        <p:spPr>
          <a:xfrm>
            <a:off x="533400" y="0"/>
            <a:ext cx="8229600" cy="1143000"/>
          </a:xfrm>
        </p:spPr>
        <p:txBody>
          <a:bodyPr/>
          <a:lstStyle/>
          <a:p>
            <a:r>
              <a:rPr lang="en-US" dirty="0" smtClean="0">
                <a:ea typeface="ＭＳ Ｐゴシック" pitchFamily="34" charset="-128"/>
              </a:rPr>
              <a:t>Watts riot</a:t>
            </a:r>
          </a:p>
        </p:txBody>
      </p:sp>
      <p:pic>
        <p:nvPicPr>
          <p:cNvPr id="4" name="Picture 3" descr="Watts.jpg"/>
          <p:cNvPicPr>
            <a:picLocks noChangeAspect="1"/>
          </p:cNvPicPr>
          <p:nvPr/>
        </p:nvPicPr>
        <p:blipFill>
          <a:blip r:embed="rId3" cstate="print"/>
          <a:stretch>
            <a:fillRect/>
          </a:stretch>
        </p:blipFill>
        <p:spPr>
          <a:xfrm>
            <a:off x="685800" y="3962400"/>
            <a:ext cx="3429000" cy="2057400"/>
          </a:xfrm>
          <a:prstGeom prst="rect">
            <a:avLst/>
          </a:prstGeom>
        </p:spPr>
      </p:pic>
      <p:pic>
        <p:nvPicPr>
          <p:cNvPr id="5" name="Picture 4" descr="Watts 1.jpg"/>
          <p:cNvPicPr>
            <a:picLocks noChangeAspect="1"/>
          </p:cNvPicPr>
          <p:nvPr/>
        </p:nvPicPr>
        <p:blipFill>
          <a:blip r:embed="rId4" cstate="print"/>
          <a:stretch>
            <a:fillRect/>
          </a:stretch>
        </p:blipFill>
        <p:spPr>
          <a:xfrm>
            <a:off x="4724400" y="3962400"/>
            <a:ext cx="3429000" cy="2120747"/>
          </a:xfrm>
          <a:prstGeom prst="rect">
            <a:avLst/>
          </a:prstGeom>
        </p:spPr>
      </p:pic>
      <p:sp>
        <p:nvSpPr>
          <p:cNvPr id="6" name="Rectangle 5"/>
          <p:cNvSpPr/>
          <p:nvPr/>
        </p:nvSpPr>
        <p:spPr>
          <a:xfrm>
            <a:off x="4953000" y="6096000"/>
            <a:ext cx="3048000" cy="215444"/>
          </a:xfrm>
          <a:prstGeom prst="rect">
            <a:avLst/>
          </a:prstGeom>
        </p:spPr>
        <p:txBody>
          <a:bodyPr wrap="square">
            <a:spAutoFit/>
          </a:bodyPr>
          <a:lstStyle/>
          <a:p>
            <a:r>
              <a:rPr lang="en-US" sz="800" dirty="0" smtClean="0"/>
              <a:t>http://questgarden.com/77/19/1/090227062426/process.htm</a:t>
            </a:r>
            <a:endParaRPr lang="en-US" sz="800" dirty="0"/>
          </a:p>
        </p:txBody>
      </p:sp>
      <p:sp>
        <p:nvSpPr>
          <p:cNvPr id="7" name="Rectangle 6"/>
          <p:cNvSpPr/>
          <p:nvPr/>
        </p:nvSpPr>
        <p:spPr>
          <a:xfrm>
            <a:off x="1143000" y="6019800"/>
            <a:ext cx="2362200" cy="338554"/>
          </a:xfrm>
          <a:prstGeom prst="rect">
            <a:avLst/>
          </a:prstGeom>
        </p:spPr>
        <p:txBody>
          <a:bodyPr wrap="square">
            <a:spAutoFit/>
          </a:bodyPr>
          <a:lstStyle/>
          <a:p>
            <a:r>
              <a:rPr lang="en-US" sz="800" dirty="0" smtClean="0"/>
              <a:t>http://lbjlibrary.tumblr.com/post/33006819751/august-11-1965-the-watts-riots-break-out-in-los</a:t>
            </a:r>
            <a:endParaRPr lang="en-US" sz="800" dirty="0"/>
          </a:p>
        </p:txBody>
      </p:sp>
    </p:spTree>
    <p:extLst>
      <p:ext uri="{BB962C8B-B14F-4D97-AF65-F5344CB8AC3E}">
        <p14:creationId xmlns:p14="http://schemas.microsoft.com/office/powerpoint/2010/main" xmlns="" val="1436535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fontScale="85000" lnSpcReduction="20000"/>
          </a:bodyPr>
          <a:lstStyle/>
          <a:p>
            <a:r>
              <a:rPr lang="en-US" dirty="0" smtClean="0"/>
              <a:t>Biracial committee on human relations established after 1943 riot, and Gov. Williams appointed advisory committee on civil rights in 1949.  </a:t>
            </a:r>
          </a:p>
          <a:p>
            <a:r>
              <a:rPr lang="en-US" dirty="0" smtClean="0"/>
              <a:t>1955 – Fair Employment Practices Act – to prevent job discrimination</a:t>
            </a:r>
          </a:p>
          <a:p>
            <a:r>
              <a:rPr lang="en-US" dirty="0" smtClean="0"/>
              <a:t>1962 – First constitutionally created civil rights commission in the U.S.</a:t>
            </a:r>
          </a:p>
          <a:p>
            <a:r>
              <a:rPr lang="en-US" dirty="0" smtClean="0"/>
              <a:t>1960 – Blacks comprise 30% of Detroit’s population, and many become middle class</a:t>
            </a:r>
          </a:p>
          <a:p>
            <a:r>
              <a:rPr lang="en-US" dirty="0" smtClean="0"/>
              <a:t>1962 - Mayor Jerome Cavanaugh enacts antipoverty program, and by 1967, Detroit had received $42 million in federal antipoverty funds</a:t>
            </a:r>
            <a:endParaRPr lang="en-US" dirty="0"/>
          </a:p>
        </p:txBody>
      </p:sp>
      <p:sp>
        <p:nvSpPr>
          <p:cNvPr id="2" name="Title 1"/>
          <p:cNvSpPr>
            <a:spLocks noGrp="1"/>
          </p:cNvSpPr>
          <p:nvPr>
            <p:ph type="title"/>
          </p:nvPr>
        </p:nvSpPr>
        <p:spPr/>
        <p:txBody>
          <a:bodyPr/>
          <a:lstStyle/>
          <a:p>
            <a:r>
              <a:rPr lang="en-US" dirty="0" smtClean="0"/>
              <a:t>Detroit as a “Model City”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6248400" cy="5334000"/>
          </a:xfrm>
        </p:spPr>
        <p:txBody>
          <a:bodyPr>
            <a:normAutofit fontScale="70000" lnSpcReduction="20000"/>
          </a:bodyPr>
          <a:lstStyle/>
          <a:p>
            <a:r>
              <a:rPr lang="en-US" dirty="0" smtClean="0"/>
              <a:t>Housing segregated</a:t>
            </a:r>
          </a:p>
          <a:p>
            <a:r>
              <a:rPr lang="en-US" dirty="0" smtClean="0"/>
              <a:t>Police force predominantly white, and blacks alleged harassment</a:t>
            </a:r>
          </a:p>
          <a:p>
            <a:r>
              <a:rPr lang="en-US" dirty="0" smtClean="0"/>
              <a:t>Unemployment in Detroit was 11%, and higher among black youths</a:t>
            </a:r>
          </a:p>
          <a:p>
            <a:r>
              <a:rPr lang="en-US" dirty="0" smtClean="0"/>
              <a:t>Gradualism of MLK increasingly rejected in favor of Malcolm X’s radical approach. Black Muslims started in Detroit in 1930.  Malcolm X was assassinated in 1965.</a:t>
            </a:r>
          </a:p>
          <a:p>
            <a:r>
              <a:rPr lang="en-US" b="1" dirty="0" smtClean="0"/>
              <a:t>MLK spoke at </a:t>
            </a:r>
            <a:r>
              <a:rPr lang="en-US" b="1" dirty="0" err="1" smtClean="0"/>
              <a:t>Cobo</a:t>
            </a:r>
            <a:r>
              <a:rPr lang="en-US" b="1" dirty="0" smtClean="0"/>
              <a:t> Hall in June 1963 </a:t>
            </a:r>
            <a:r>
              <a:rPr lang="en-US" dirty="0" smtClean="0"/>
              <a:t>two months before his famous “I have a dream” speech in Washington: “We want all of our rights. We want them here and we want them now.” 125,000 people marched in Detroit.</a:t>
            </a:r>
          </a:p>
          <a:p>
            <a:r>
              <a:rPr lang="en-US" dirty="0" smtClean="0"/>
              <a:t>H. Rap Brown, Black Panther, spoke in Detroit in June 1967: “Motown, if you don’t come around, we’re going to burn you down.”</a:t>
            </a:r>
          </a:p>
          <a:p>
            <a:r>
              <a:rPr lang="en-US" dirty="0" smtClean="0"/>
              <a:t>Summer of 1967 was hot and humid</a:t>
            </a:r>
          </a:p>
        </p:txBody>
      </p:sp>
      <p:sp>
        <p:nvSpPr>
          <p:cNvPr id="2" name="Title 1"/>
          <p:cNvSpPr>
            <a:spLocks noGrp="1"/>
          </p:cNvSpPr>
          <p:nvPr>
            <p:ph type="title"/>
          </p:nvPr>
        </p:nvSpPr>
        <p:spPr/>
        <p:txBody>
          <a:bodyPr/>
          <a:lstStyle/>
          <a:p>
            <a:r>
              <a:rPr lang="en-US" dirty="0" smtClean="0"/>
              <a:t>Detroit as a powder keg</a:t>
            </a:r>
            <a:endParaRPr lang="en-US" dirty="0"/>
          </a:p>
        </p:txBody>
      </p:sp>
      <p:pic>
        <p:nvPicPr>
          <p:cNvPr id="5" name="Picture 4" descr="Brown, Rap.jpg"/>
          <p:cNvPicPr>
            <a:picLocks noChangeAspect="1"/>
          </p:cNvPicPr>
          <p:nvPr/>
        </p:nvPicPr>
        <p:blipFill>
          <a:blip r:embed="rId3" cstate="print"/>
          <a:stretch>
            <a:fillRect/>
          </a:stretch>
        </p:blipFill>
        <p:spPr>
          <a:xfrm>
            <a:off x="7620000" y="4572000"/>
            <a:ext cx="1322614" cy="2057400"/>
          </a:xfrm>
          <a:prstGeom prst="rect">
            <a:avLst/>
          </a:prstGeom>
        </p:spPr>
      </p:pic>
      <p:sp>
        <p:nvSpPr>
          <p:cNvPr id="6" name="Rectangle 5"/>
          <p:cNvSpPr/>
          <p:nvPr/>
        </p:nvSpPr>
        <p:spPr>
          <a:xfrm>
            <a:off x="5029200" y="6642556"/>
            <a:ext cx="4419600" cy="215444"/>
          </a:xfrm>
          <a:prstGeom prst="rect">
            <a:avLst/>
          </a:prstGeom>
        </p:spPr>
        <p:txBody>
          <a:bodyPr wrap="square">
            <a:spAutoFit/>
          </a:bodyPr>
          <a:lstStyle/>
          <a:p>
            <a:r>
              <a:rPr lang="en-US" sz="800" dirty="0" smtClean="0"/>
              <a:t>http://delmardustpan.blogspot.com/2010/06/cambridge-race-riots-of-1960s.html</a:t>
            </a:r>
            <a:endParaRPr lang="en-US" sz="800" dirty="0"/>
          </a:p>
        </p:txBody>
      </p:sp>
      <p:pic>
        <p:nvPicPr>
          <p:cNvPr id="11" name="Picture 10" descr="MLK detroit.jpg"/>
          <p:cNvPicPr>
            <a:picLocks noChangeAspect="1"/>
          </p:cNvPicPr>
          <p:nvPr/>
        </p:nvPicPr>
        <p:blipFill>
          <a:blip r:embed="rId4" cstate="print"/>
          <a:stretch>
            <a:fillRect/>
          </a:stretch>
        </p:blipFill>
        <p:spPr>
          <a:xfrm>
            <a:off x="6858000" y="228600"/>
            <a:ext cx="1676400" cy="2548128"/>
          </a:xfrm>
          <a:prstGeom prst="rect">
            <a:avLst/>
          </a:prstGeom>
        </p:spPr>
      </p:pic>
      <p:sp>
        <p:nvSpPr>
          <p:cNvPr id="12" name="Rectangle 11"/>
          <p:cNvSpPr/>
          <p:nvPr/>
        </p:nvSpPr>
        <p:spPr>
          <a:xfrm>
            <a:off x="6248400" y="0"/>
            <a:ext cx="3657600" cy="215444"/>
          </a:xfrm>
          <a:prstGeom prst="rect">
            <a:avLst/>
          </a:prstGeom>
        </p:spPr>
        <p:txBody>
          <a:bodyPr wrap="square">
            <a:spAutoFit/>
          </a:bodyPr>
          <a:lstStyle/>
          <a:p>
            <a:r>
              <a:rPr lang="en-US" sz="800" dirty="0" smtClean="0"/>
              <a:t>http://ur.umich.edu/1213/Jan14_13/4226-mlk-photo-freedom</a:t>
            </a:r>
            <a:endParaRPr lang="en-US" sz="800" dirty="0"/>
          </a:p>
        </p:txBody>
      </p:sp>
      <p:pic>
        <p:nvPicPr>
          <p:cNvPr id="13" name="Picture 12" descr="Freedom Marchers.JPG"/>
          <p:cNvPicPr>
            <a:picLocks noChangeAspect="1"/>
          </p:cNvPicPr>
          <p:nvPr/>
        </p:nvPicPr>
        <p:blipFill>
          <a:blip r:embed="rId5" cstate="print"/>
          <a:stretch>
            <a:fillRect/>
          </a:stretch>
        </p:blipFill>
        <p:spPr>
          <a:xfrm>
            <a:off x="6934200" y="2819400"/>
            <a:ext cx="1887938" cy="2079122"/>
          </a:xfrm>
          <a:prstGeom prst="rect">
            <a:avLst/>
          </a:prstGeom>
        </p:spPr>
      </p:pic>
      <p:sp>
        <p:nvSpPr>
          <p:cNvPr id="14" name="Rectangle 13"/>
          <p:cNvSpPr/>
          <p:nvPr/>
        </p:nvSpPr>
        <p:spPr>
          <a:xfrm>
            <a:off x="6781800" y="4876800"/>
            <a:ext cx="838200" cy="954107"/>
          </a:xfrm>
          <a:prstGeom prst="rect">
            <a:avLst/>
          </a:prstGeom>
        </p:spPr>
        <p:txBody>
          <a:bodyPr wrap="square">
            <a:spAutoFit/>
          </a:bodyPr>
          <a:lstStyle/>
          <a:p>
            <a:r>
              <a:rPr lang="en-US" sz="800" dirty="0" smtClean="0"/>
              <a:t>http://www.lansinglabornews.org/index.cfm?zone=/unionactive/view_article.cfm&amp;homeID=294216</a:t>
            </a:r>
            <a:endParaRPr lang="en-US" sz="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troit riot 1967.jpg"/>
          <p:cNvPicPr>
            <a:picLocks noChangeAspect="1"/>
          </p:cNvPicPr>
          <p:nvPr/>
        </p:nvPicPr>
        <p:blipFill>
          <a:blip r:embed="rId3" cstate="print"/>
          <a:stretch>
            <a:fillRect/>
          </a:stretch>
        </p:blipFill>
        <p:spPr>
          <a:xfrm>
            <a:off x="304800" y="228600"/>
            <a:ext cx="2301522" cy="2133600"/>
          </a:xfrm>
          <a:prstGeom prst="rect">
            <a:avLst/>
          </a:prstGeom>
        </p:spPr>
      </p:pic>
      <p:sp>
        <p:nvSpPr>
          <p:cNvPr id="3" name="Content Placeholder 2"/>
          <p:cNvSpPr>
            <a:spLocks noGrp="1"/>
          </p:cNvSpPr>
          <p:nvPr>
            <p:ph idx="1"/>
          </p:nvPr>
        </p:nvSpPr>
        <p:spPr>
          <a:xfrm>
            <a:off x="533400" y="2438400"/>
            <a:ext cx="8229600" cy="4525963"/>
          </a:xfrm>
        </p:spPr>
        <p:txBody>
          <a:bodyPr>
            <a:normAutofit fontScale="62500" lnSpcReduction="20000"/>
          </a:bodyPr>
          <a:lstStyle/>
          <a:p>
            <a:r>
              <a:rPr lang="en-US" b="1" dirty="0" smtClean="0">
                <a:ea typeface="ＭＳ Ｐゴシック" pitchFamily="34" charset="-128"/>
              </a:rPr>
              <a:t>Detroit</a:t>
            </a:r>
            <a:r>
              <a:rPr lang="en-US" dirty="0" smtClean="0">
                <a:ea typeface="ＭＳ Ｐゴシック" pitchFamily="34" charset="-128"/>
              </a:rPr>
              <a:t> (Sunday, July 23, 1967) – police raid a blind pig (illegal after-hours drinking establishment) and try to arrest patrons, but riot breaks out (lasted 5 days)</a:t>
            </a:r>
          </a:p>
          <a:p>
            <a:r>
              <a:rPr lang="en-US" dirty="0" smtClean="0">
                <a:ea typeface="ＭＳ Ｐゴシック" pitchFamily="34" charset="-128"/>
              </a:rPr>
              <a:t>Mayor </a:t>
            </a:r>
            <a:r>
              <a:rPr lang="en-US" b="1" dirty="0" smtClean="0">
                <a:ea typeface="ＭＳ Ｐゴシック" pitchFamily="34" charset="-128"/>
              </a:rPr>
              <a:t>Jerome Cavanaugh </a:t>
            </a:r>
            <a:r>
              <a:rPr lang="en-US" dirty="0" smtClean="0">
                <a:ea typeface="ＭＳ Ｐゴシック" pitchFamily="34" charset="-128"/>
              </a:rPr>
              <a:t>ordered police to the scene, but told them to not forcibly disperse the rioters, who made no demands and who shouted down calls from black leaders like John Conyers to stop.</a:t>
            </a:r>
          </a:p>
          <a:p>
            <a:r>
              <a:rPr lang="en-US" b="1" dirty="0" smtClean="0">
                <a:ea typeface="ＭＳ Ｐゴシック" pitchFamily="34" charset="-128"/>
              </a:rPr>
              <a:t>Gov. Romney </a:t>
            </a:r>
            <a:r>
              <a:rPr lang="en-US" dirty="0" smtClean="0">
                <a:ea typeface="ＭＳ Ｐゴシック" pitchFamily="34" charset="-128"/>
              </a:rPr>
              <a:t>calls out state police and national guard, then soon asks for federal troops, which don’t arrive until 48 hours after start of riot.  Rioting continued for several more days (43 dead, 1,000+ injured, 2,509 stores burned, 7,331 arrests, 5,000 homeless, and $40-$80 million in damage).  President LBJ, a Democrat, went on TV to criticize potential 1968 opponent Romney for not controlling riot.  </a:t>
            </a:r>
          </a:p>
          <a:p>
            <a:r>
              <a:rPr lang="en-US" dirty="0" smtClean="0">
                <a:ea typeface="ＭＳ Ｐゴシック" pitchFamily="34" charset="-128"/>
              </a:rPr>
              <a:t>Racial disturbances in Flint, Saginaw, and Grand Rapids at same time.</a:t>
            </a:r>
          </a:p>
          <a:p>
            <a:endParaRPr lang="en-US" dirty="0"/>
          </a:p>
        </p:txBody>
      </p:sp>
      <p:sp>
        <p:nvSpPr>
          <p:cNvPr id="2" name="Title 1"/>
          <p:cNvSpPr>
            <a:spLocks noGrp="1"/>
          </p:cNvSpPr>
          <p:nvPr>
            <p:ph type="title"/>
          </p:nvPr>
        </p:nvSpPr>
        <p:spPr>
          <a:xfrm>
            <a:off x="2667000" y="304800"/>
            <a:ext cx="3962400" cy="1143000"/>
          </a:xfrm>
        </p:spPr>
        <p:txBody>
          <a:bodyPr>
            <a:normAutofit/>
          </a:bodyPr>
          <a:lstStyle/>
          <a:p>
            <a:r>
              <a:rPr lang="en-US" sz="3500" dirty="0" smtClean="0"/>
              <a:t>The Riot of 1967</a:t>
            </a:r>
            <a:endParaRPr lang="en-US" sz="3500" dirty="0"/>
          </a:p>
        </p:txBody>
      </p:sp>
      <p:pic>
        <p:nvPicPr>
          <p:cNvPr id="4" name="Picture 2" descr="26p762"/>
          <p:cNvPicPr preferRelativeResize="0">
            <a:picLocks noChangeAspect="1" noChangeArrowheads="1"/>
          </p:cNvPicPr>
          <p:nvPr/>
        </p:nvPicPr>
        <p:blipFill>
          <a:blip r:embed="rId4" cstate="print"/>
          <a:srcRect/>
          <a:stretch>
            <a:fillRect/>
          </a:stretch>
        </p:blipFill>
        <p:spPr bwMode="auto">
          <a:xfrm>
            <a:off x="6324600" y="152400"/>
            <a:ext cx="2538837" cy="1929703"/>
          </a:xfrm>
          <a:prstGeom prst="rect">
            <a:avLst/>
          </a:prstGeom>
          <a:noFill/>
          <a:ln w="9525">
            <a:noFill/>
            <a:miter lim="800000"/>
            <a:headEnd/>
            <a:tailEnd/>
          </a:ln>
        </p:spPr>
      </p:pic>
      <p:sp>
        <p:nvSpPr>
          <p:cNvPr id="6" name="Rectangle 5"/>
          <p:cNvSpPr/>
          <p:nvPr/>
        </p:nvSpPr>
        <p:spPr>
          <a:xfrm>
            <a:off x="5257800" y="0"/>
            <a:ext cx="3886200" cy="215444"/>
          </a:xfrm>
          <a:prstGeom prst="rect">
            <a:avLst/>
          </a:prstGeom>
        </p:spPr>
        <p:txBody>
          <a:bodyPr wrap="square">
            <a:spAutoFit/>
          </a:bodyPr>
          <a:lstStyle/>
          <a:p>
            <a:r>
              <a:rPr lang="en-US" sz="800" dirty="0" smtClean="0"/>
              <a:t>http://www.onthisdeity.com/23-july-1967-%E2%80%93%C2%A0the-detroit-riot/</a:t>
            </a:r>
            <a:endParaRPr lang="en-US" sz="800" dirty="0"/>
          </a:p>
        </p:txBody>
      </p:sp>
      <p:sp>
        <p:nvSpPr>
          <p:cNvPr id="7" name="Rectangle 6"/>
          <p:cNvSpPr/>
          <p:nvPr/>
        </p:nvSpPr>
        <p:spPr>
          <a:xfrm>
            <a:off x="381000" y="0"/>
            <a:ext cx="2209800" cy="215444"/>
          </a:xfrm>
          <a:prstGeom prst="rect">
            <a:avLst/>
          </a:prstGeom>
        </p:spPr>
        <p:txBody>
          <a:bodyPr wrap="square">
            <a:spAutoFit/>
          </a:bodyPr>
          <a:lstStyle/>
          <a:p>
            <a:r>
              <a:rPr lang="en-US" sz="800" dirty="0" smtClean="0"/>
              <a:t>http://www.mcrfb.com/?feed=rss2&amp;cat=19</a:t>
            </a:r>
            <a:endParaRPr lang="en-US" sz="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2037"/>
            <a:ext cx="8458200" cy="4525963"/>
          </a:xfrm>
        </p:spPr>
        <p:txBody>
          <a:bodyPr>
            <a:normAutofit fontScale="85000" lnSpcReduction="20000"/>
          </a:bodyPr>
          <a:lstStyle/>
          <a:p>
            <a:r>
              <a:rPr lang="en-US" dirty="0" smtClean="0"/>
              <a:t>1945 – GM strike – 113 days – </a:t>
            </a:r>
            <a:r>
              <a:rPr lang="en-US" b="1" dirty="0" smtClean="0"/>
              <a:t>Walter Reuther</a:t>
            </a:r>
            <a:r>
              <a:rPr lang="en-US" dirty="0" smtClean="0"/>
              <a:t> asked for 30% pay increase, but gets 15% </a:t>
            </a:r>
          </a:p>
          <a:p>
            <a:r>
              <a:rPr lang="en-US" dirty="0" smtClean="0"/>
              <a:t>1946 - Elected president of the UAW, and purged union of communists</a:t>
            </a:r>
          </a:p>
          <a:p>
            <a:r>
              <a:rPr lang="en-US" dirty="0" smtClean="0"/>
              <a:t>Wounded in arm in assassination attempt in 1948</a:t>
            </a:r>
          </a:p>
          <a:p>
            <a:r>
              <a:rPr lang="en-US" dirty="0" smtClean="0"/>
              <a:t> Led the UAW (and CIO in 1952) until 1970.  In the 1940s, UAW started siding with New Deal Democrats wanting reforms. </a:t>
            </a:r>
          </a:p>
          <a:p>
            <a:r>
              <a:rPr lang="en-US" dirty="0" smtClean="0"/>
              <a:t>1955 – AFL merges with CIO.  </a:t>
            </a:r>
          </a:p>
          <a:p>
            <a:r>
              <a:rPr lang="en-US" dirty="0" smtClean="0"/>
              <a:t>1970 – Died in plane crash in </a:t>
            </a:r>
            <a:r>
              <a:rPr lang="en-US" dirty="0" err="1" smtClean="0"/>
              <a:t>Pellston</a:t>
            </a:r>
            <a:r>
              <a:rPr lang="en-US" smtClean="0"/>
              <a:t>, MI </a:t>
            </a:r>
            <a:r>
              <a:rPr lang="en-US" dirty="0" smtClean="0"/>
              <a:t>when his plane was likely sabotaged.</a:t>
            </a:r>
          </a:p>
          <a:p>
            <a:endParaRPr lang="en-US" dirty="0"/>
          </a:p>
        </p:txBody>
      </p:sp>
      <p:sp>
        <p:nvSpPr>
          <p:cNvPr id="2" name="Title 1"/>
          <p:cNvSpPr>
            <a:spLocks noGrp="1"/>
          </p:cNvSpPr>
          <p:nvPr>
            <p:ph type="title"/>
          </p:nvPr>
        </p:nvSpPr>
        <p:spPr/>
        <p:txBody>
          <a:bodyPr/>
          <a:lstStyle/>
          <a:p>
            <a:r>
              <a:rPr lang="en-US" dirty="0" smtClean="0"/>
              <a:t>Walter Reuther</a:t>
            </a:r>
            <a:endParaRPr lang="en-US" dirty="0"/>
          </a:p>
        </p:txBody>
      </p:sp>
      <p:pic>
        <p:nvPicPr>
          <p:cNvPr id="4" name="Picture 3" descr="Reuther, Walter.png"/>
          <p:cNvPicPr>
            <a:picLocks noChangeAspect="1"/>
          </p:cNvPicPr>
          <p:nvPr/>
        </p:nvPicPr>
        <p:blipFill>
          <a:blip r:embed="rId3" cstate="print"/>
          <a:stretch>
            <a:fillRect/>
          </a:stretch>
        </p:blipFill>
        <p:spPr>
          <a:xfrm>
            <a:off x="6705600" y="228600"/>
            <a:ext cx="1447800" cy="1833880"/>
          </a:xfrm>
          <a:prstGeom prst="rect">
            <a:avLst/>
          </a:prstGeom>
        </p:spPr>
      </p:pic>
      <p:sp>
        <p:nvSpPr>
          <p:cNvPr id="5" name="Rectangle 4"/>
          <p:cNvSpPr/>
          <p:nvPr/>
        </p:nvSpPr>
        <p:spPr>
          <a:xfrm>
            <a:off x="6172200" y="0"/>
            <a:ext cx="2667000" cy="215444"/>
          </a:xfrm>
          <a:prstGeom prst="rect">
            <a:avLst/>
          </a:prstGeom>
        </p:spPr>
        <p:txBody>
          <a:bodyPr wrap="square">
            <a:spAutoFit/>
          </a:bodyPr>
          <a:lstStyle/>
          <a:p>
            <a:r>
              <a:rPr lang="en-US" sz="800" dirty="0" smtClean="0"/>
              <a:t>http://www.born-today.com/Today/09-01.htm</a:t>
            </a:r>
            <a:endParaRPr lang="en-US" sz="800" dirty="0"/>
          </a:p>
        </p:txBody>
      </p:sp>
      <p:sp>
        <p:nvSpPr>
          <p:cNvPr id="6" name="Rectangle 5"/>
          <p:cNvSpPr/>
          <p:nvPr/>
        </p:nvSpPr>
        <p:spPr>
          <a:xfrm>
            <a:off x="609600" y="1219200"/>
            <a:ext cx="6172200" cy="923330"/>
          </a:xfrm>
          <a:prstGeom prst="rect">
            <a:avLst/>
          </a:prstGeom>
        </p:spPr>
        <p:txBody>
          <a:bodyPr wrap="square">
            <a:spAutoFit/>
          </a:bodyPr>
          <a:lstStyle/>
          <a:p>
            <a:r>
              <a:rPr lang="en-US" dirty="0" smtClean="0">
                <a:solidFill>
                  <a:srgbClr val="0070C0"/>
                </a:solidFill>
              </a:rPr>
              <a:t>"There is no greater calling than to serve your fellow men. There is no greater contribution than to help the weak. There is no greater satisfaction than to have done it well."</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p:cNvSpPr>
            <a:spLocks noGrp="1"/>
          </p:cNvSpPr>
          <p:nvPr>
            <p:ph idx="1"/>
          </p:nvPr>
        </p:nvSpPr>
        <p:spPr>
          <a:xfrm>
            <a:off x="609600" y="1371601"/>
            <a:ext cx="7772400" cy="3581400"/>
          </a:xfrm>
        </p:spPr>
        <p:txBody>
          <a:bodyPr>
            <a:normAutofit fontScale="70000" lnSpcReduction="20000"/>
          </a:bodyPr>
          <a:lstStyle/>
          <a:p>
            <a:r>
              <a:rPr lang="en-US" b="1" dirty="0" err="1" smtClean="0">
                <a:ea typeface="ＭＳ Ｐゴシック" pitchFamily="34" charset="-128"/>
              </a:rPr>
              <a:t>Kerner</a:t>
            </a:r>
            <a:r>
              <a:rPr lang="en-US" b="1" dirty="0" smtClean="0">
                <a:ea typeface="ＭＳ Ｐゴシック" pitchFamily="34" charset="-128"/>
              </a:rPr>
              <a:t> Commission (1968) </a:t>
            </a:r>
            <a:r>
              <a:rPr lang="en-US" dirty="0" smtClean="0">
                <a:ea typeface="ＭＳ Ｐゴシック" pitchFamily="34" charset="-128"/>
              </a:rPr>
              <a:t>– said riots caused by white racism, discrimination, and segregation (recommended more </a:t>
            </a:r>
            <a:r>
              <a:rPr lang="en-US" dirty="0" err="1" smtClean="0">
                <a:ea typeface="ＭＳ Ｐゴシック" pitchFamily="34" charset="-128"/>
              </a:rPr>
              <a:t>gov’t</a:t>
            </a:r>
            <a:r>
              <a:rPr lang="en-US" dirty="0" smtClean="0">
                <a:ea typeface="ＭＳ Ｐゴシック" pitchFamily="34" charset="-128"/>
              </a:rPr>
              <a:t> programs)</a:t>
            </a:r>
          </a:p>
          <a:p>
            <a:r>
              <a:rPr lang="en-US" dirty="0" smtClean="0">
                <a:ea typeface="ＭＳ Ｐゴシック" pitchFamily="34" charset="-128"/>
              </a:rPr>
              <a:t>Some said it was not a race riot, but a “criminal attack on property.”  </a:t>
            </a:r>
          </a:p>
          <a:p>
            <a:r>
              <a:rPr lang="en-US" b="1" dirty="0" smtClean="0">
                <a:ea typeface="ＭＳ Ｐゴシック" pitchFamily="34" charset="-128"/>
              </a:rPr>
              <a:t>White flight </a:t>
            </a:r>
            <a:r>
              <a:rPr lang="en-US" dirty="0" smtClean="0">
                <a:ea typeface="ＭＳ Ｐゴシック" pitchFamily="34" charset="-128"/>
              </a:rPr>
              <a:t>to suburbs to escape “mad dogs” and “lawbreakers”</a:t>
            </a:r>
          </a:p>
          <a:p>
            <a:r>
              <a:rPr lang="en-US" dirty="0" smtClean="0">
                <a:ea typeface="ＭＳ Ｐゴシック" pitchFamily="34" charset="-128"/>
              </a:rPr>
              <a:t>Detroit integrated police and fire dept., made housing ordinances forbidding discrimination,</a:t>
            </a:r>
          </a:p>
          <a:p>
            <a:r>
              <a:rPr lang="en-US" dirty="0" smtClean="0">
                <a:ea typeface="ＭＳ Ｐゴシック" pitchFamily="34" charset="-128"/>
              </a:rPr>
              <a:t>Citizen committee called </a:t>
            </a:r>
            <a:r>
              <a:rPr lang="en-US" b="1" dirty="0" smtClean="0">
                <a:ea typeface="ＭＳ Ｐゴシック" pitchFamily="34" charset="-128"/>
              </a:rPr>
              <a:t>New Detroit </a:t>
            </a:r>
            <a:r>
              <a:rPr lang="en-US" dirty="0" smtClean="0">
                <a:ea typeface="ＭＳ Ｐゴシック" pitchFamily="34" charset="-128"/>
              </a:rPr>
              <a:t>was formed, headed by J.L. Hudson Jr.  </a:t>
            </a:r>
          </a:p>
        </p:txBody>
      </p:sp>
      <p:sp>
        <p:nvSpPr>
          <p:cNvPr id="69634" name="Title 1"/>
          <p:cNvSpPr>
            <a:spLocks noGrp="1"/>
          </p:cNvSpPr>
          <p:nvPr>
            <p:ph type="title"/>
          </p:nvPr>
        </p:nvSpPr>
        <p:spPr/>
        <p:txBody>
          <a:bodyPr/>
          <a:lstStyle/>
          <a:p>
            <a:r>
              <a:rPr lang="en-US" smtClean="0">
                <a:ea typeface="ＭＳ Ｐゴシック" pitchFamily="34" charset="-128"/>
              </a:rPr>
              <a:t>Response to Riots</a:t>
            </a:r>
          </a:p>
        </p:txBody>
      </p:sp>
      <p:pic>
        <p:nvPicPr>
          <p:cNvPr id="4" name="Picture 3" descr="New Detroit Committee.png"/>
          <p:cNvPicPr>
            <a:picLocks noChangeAspect="1"/>
          </p:cNvPicPr>
          <p:nvPr/>
        </p:nvPicPr>
        <p:blipFill>
          <a:blip r:embed="rId3" cstate="print"/>
          <a:stretch>
            <a:fillRect/>
          </a:stretch>
        </p:blipFill>
        <p:spPr>
          <a:xfrm>
            <a:off x="5638800" y="4378705"/>
            <a:ext cx="2771467" cy="2343441"/>
          </a:xfrm>
          <a:prstGeom prst="rect">
            <a:avLst/>
          </a:prstGeom>
        </p:spPr>
      </p:pic>
      <p:sp>
        <p:nvSpPr>
          <p:cNvPr id="5" name="TextBox 4"/>
          <p:cNvSpPr txBox="1"/>
          <p:nvPr/>
        </p:nvSpPr>
        <p:spPr>
          <a:xfrm>
            <a:off x="609600" y="6019800"/>
            <a:ext cx="5257800" cy="646331"/>
          </a:xfrm>
          <a:prstGeom prst="rect">
            <a:avLst/>
          </a:prstGeom>
          <a:noFill/>
        </p:spPr>
        <p:txBody>
          <a:bodyPr wrap="square" rtlCol="0">
            <a:spAutoFit/>
          </a:bodyPr>
          <a:lstStyle/>
          <a:p>
            <a:r>
              <a:rPr lang="en-US" dirty="0" smtClean="0">
                <a:solidFill>
                  <a:srgbClr val="C00000"/>
                </a:solidFill>
              </a:rPr>
              <a:t>Joseph L. Hudson Jr., Mayor Jerome </a:t>
            </a:r>
            <a:r>
              <a:rPr lang="en-US" dirty="0" err="1" smtClean="0">
                <a:solidFill>
                  <a:srgbClr val="C00000"/>
                </a:solidFill>
              </a:rPr>
              <a:t>Cavanagh</a:t>
            </a:r>
            <a:r>
              <a:rPr lang="en-US" dirty="0" smtClean="0">
                <a:solidFill>
                  <a:srgbClr val="C00000"/>
                </a:solidFill>
              </a:rPr>
              <a:t>, and Gov. George Romney</a:t>
            </a:r>
            <a:endParaRPr lang="en-US" dirty="0">
              <a:solidFill>
                <a:srgbClr val="C00000"/>
              </a:solidFill>
            </a:endParaRPr>
          </a:p>
        </p:txBody>
      </p:sp>
      <p:sp>
        <p:nvSpPr>
          <p:cNvPr id="6" name="Rectangle 5"/>
          <p:cNvSpPr/>
          <p:nvPr/>
        </p:nvSpPr>
        <p:spPr>
          <a:xfrm>
            <a:off x="5334000" y="6642556"/>
            <a:ext cx="3962400" cy="215444"/>
          </a:xfrm>
          <a:prstGeom prst="rect">
            <a:avLst/>
          </a:prstGeom>
        </p:spPr>
        <p:txBody>
          <a:bodyPr wrap="square">
            <a:spAutoFit/>
          </a:bodyPr>
          <a:lstStyle/>
          <a:p>
            <a:r>
              <a:rPr lang="en-US" sz="800" dirty="0" smtClean="0"/>
              <a:t>http://www.newdetroit.org/cms/index.php/about-new-detroit/our-history</a:t>
            </a:r>
            <a:endParaRPr lang="en-US" sz="800" dirty="0"/>
          </a:p>
        </p:txBody>
      </p:sp>
    </p:spTree>
    <p:extLst>
      <p:ext uri="{BB962C8B-B14F-4D97-AF65-F5344CB8AC3E}">
        <p14:creationId xmlns="" xmlns:p14="http://schemas.microsoft.com/office/powerpoint/2010/main" val="801276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Civil Rights Act of 1964</a:t>
            </a:r>
          </a:p>
          <a:p>
            <a:r>
              <a:rPr lang="en-US" dirty="0" smtClean="0"/>
              <a:t>Voting Rights Act of 1965</a:t>
            </a:r>
          </a:p>
          <a:p>
            <a:r>
              <a:rPr lang="en-US" dirty="0" smtClean="0"/>
              <a:t>Fair Housing Act of 1968</a:t>
            </a:r>
          </a:p>
          <a:p>
            <a:r>
              <a:rPr lang="en-US" dirty="0" smtClean="0"/>
              <a:t>Immigration Act of 1965</a:t>
            </a:r>
          </a:p>
          <a:p>
            <a:r>
              <a:rPr lang="en-US" dirty="0" smtClean="0"/>
              <a:t>No quotas from countries anymore, but can come if family is already here</a:t>
            </a:r>
          </a:p>
          <a:p>
            <a:r>
              <a:rPr lang="en-US" dirty="0"/>
              <a:t>The number of American residents born outside the country rose from 9.6 million in 1970 to more than 40 million in </a:t>
            </a:r>
            <a:r>
              <a:rPr lang="en-US" dirty="0" smtClean="0"/>
              <a:t>2010 (81</a:t>
            </a:r>
            <a:r>
              <a:rPr lang="en-US" dirty="0"/>
              <a:t>% came from Asia and Latin America, mainly </a:t>
            </a:r>
            <a:r>
              <a:rPr lang="en-US" dirty="0" smtClean="0"/>
              <a:t>Mexico).</a:t>
            </a:r>
          </a:p>
          <a:p>
            <a:r>
              <a:rPr lang="en-US" dirty="0" smtClean="0"/>
              <a:t>Whites (or those that self-identify as whites</a:t>
            </a:r>
            <a:r>
              <a:rPr lang="en-US" smtClean="0"/>
              <a:t>) will be the minority in 2050.  </a:t>
            </a:r>
            <a:endParaRPr lang="en-US" dirty="0"/>
          </a:p>
        </p:txBody>
      </p:sp>
      <p:sp>
        <p:nvSpPr>
          <p:cNvPr id="3" name="Title 2"/>
          <p:cNvSpPr>
            <a:spLocks noGrp="1"/>
          </p:cNvSpPr>
          <p:nvPr>
            <p:ph type="title"/>
          </p:nvPr>
        </p:nvSpPr>
        <p:spPr/>
        <p:txBody>
          <a:bodyPr/>
          <a:lstStyle/>
          <a:p>
            <a:r>
              <a:rPr lang="en-US" dirty="0" smtClean="0"/>
              <a:t>1965 Immigration Reform</a:t>
            </a:r>
            <a:endParaRPr lang="en-US" dirty="0"/>
          </a:p>
        </p:txBody>
      </p:sp>
    </p:spTree>
    <p:extLst>
      <p:ext uri="{BB962C8B-B14F-4D97-AF65-F5344CB8AC3E}">
        <p14:creationId xmlns="" xmlns:p14="http://schemas.microsoft.com/office/powerpoint/2010/main" val="927706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South continued to steal MI industry and auto factories with non-unionized labor and lower taxes</a:t>
            </a:r>
          </a:p>
          <a:p>
            <a:r>
              <a:rPr lang="en-US" dirty="0" smtClean="0"/>
              <a:t>Detroit plagued with drug-related crime dubbed the “Murder City” in 1973 by </a:t>
            </a:r>
            <a:r>
              <a:rPr lang="en-US" i="1" dirty="0" smtClean="0"/>
              <a:t>Time</a:t>
            </a:r>
            <a:r>
              <a:rPr lang="en-US" dirty="0" smtClean="0"/>
              <a:t> magazine</a:t>
            </a:r>
          </a:p>
          <a:p>
            <a:r>
              <a:rPr lang="en-US" dirty="0" smtClean="0"/>
              <a:t>1973 Arab Oil Embargo shifted auto production to smaller cars and Japanese cars start taking some of the Big 3’s market share</a:t>
            </a:r>
          </a:p>
          <a:p>
            <a:r>
              <a:rPr lang="en-US" dirty="0" smtClean="0"/>
              <a:t>Urban renewal efforts in Detroit, Flint, and other cities</a:t>
            </a:r>
            <a:endParaRPr lang="en-US" dirty="0"/>
          </a:p>
        </p:txBody>
      </p:sp>
      <p:sp>
        <p:nvSpPr>
          <p:cNvPr id="2" name="Title 1"/>
          <p:cNvSpPr>
            <a:spLocks noGrp="1"/>
          </p:cNvSpPr>
          <p:nvPr>
            <p:ph type="title"/>
          </p:nvPr>
        </p:nvSpPr>
        <p:spPr/>
        <p:txBody>
          <a:bodyPr/>
          <a:lstStyle/>
          <a:p>
            <a:r>
              <a:rPr lang="en-US" dirty="0" smtClean="0"/>
              <a:t>Michigan in the 1970s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mart logo.jpg"/>
          <p:cNvPicPr>
            <a:picLocks noChangeAspect="1"/>
          </p:cNvPicPr>
          <p:nvPr/>
        </p:nvPicPr>
        <p:blipFill>
          <a:blip r:embed="rId3" cstate="print"/>
          <a:stretch>
            <a:fillRect/>
          </a:stretch>
        </p:blipFill>
        <p:spPr>
          <a:xfrm>
            <a:off x="838200" y="4419600"/>
            <a:ext cx="1905000" cy="1905000"/>
          </a:xfrm>
          <a:prstGeom prst="rect">
            <a:avLst/>
          </a:prstGeom>
        </p:spPr>
      </p:pic>
      <p:sp>
        <p:nvSpPr>
          <p:cNvPr id="3" name="Content Placeholder 2"/>
          <p:cNvSpPr>
            <a:spLocks noGrp="1"/>
          </p:cNvSpPr>
          <p:nvPr>
            <p:ph idx="1"/>
          </p:nvPr>
        </p:nvSpPr>
        <p:spPr>
          <a:xfrm>
            <a:off x="381000" y="1524000"/>
            <a:ext cx="8229600" cy="4525963"/>
          </a:xfrm>
        </p:spPr>
        <p:txBody>
          <a:bodyPr>
            <a:normAutofit fontScale="77500" lnSpcReduction="20000"/>
          </a:bodyPr>
          <a:lstStyle/>
          <a:p>
            <a:pPr>
              <a:buNone/>
            </a:pPr>
            <a:r>
              <a:rPr lang="en-US" dirty="0" smtClean="0"/>
              <a:t>	Founded in 1897 in Detroit by Sebastian S. </a:t>
            </a:r>
            <a:r>
              <a:rPr lang="en-US" dirty="0" err="1" smtClean="0"/>
              <a:t>Kresge</a:t>
            </a:r>
            <a:r>
              <a:rPr lang="en-US" dirty="0" smtClean="0"/>
              <a:t> (1867-1966) as a “five and dime store.”  </a:t>
            </a:r>
          </a:p>
          <a:p>
            <a:r>
              <a:rPr lang="en-US" dirty="0" smtClean="0"/>
              <a:t>Incorporated in 1912, the S.S. </a:t>
            </a:r>
            <a:r>
              <a:rPr lang="en-US" dirty="0" err="1" smtClean="0"/>
              <a:t>Kresge</a:t>
            </a:r>
            <a:r>
              <a:rPr lang="en-US" dirty="0" smtClean="0"/>
              <a:t> Corporation was headquartered in Detroit until 1972, when it moved to Troy.  The  building  housed 5,000 employees.</a:t>
            </a:r>
          </a:p>
          <a:p>
            <a:r>
              <a:rPr lang="en-US" b="1" dirty="0" smtClean="0"/>
              <a:t>First K-mart built in Garden City in 1962</a:t>
            </a:r>
          </a:p>
          <a:p>
            <a:r>
              <a:rPr lang="en-US" dirty="0" err="1" smtClean="0"/>
              <a:t>Kresge</a:t>
            </a:r>
            <a:r>
              <a:rPr lang="en-US" dirty="0" smtClean="0"/>
              <a:t> and Hudson’s anchored Oakland Mall in 1965.</a:t>
            </a:r>
          </a:p>
          <a:p>
            <a:r>
              <a:rPr lang="en-US" dirty="0" smtClean="0"/>
              <a:t>S.S. </a:t>
            </a:r>
            <a:r>
              <a:rPr lang="en-US" dirty="0" err="1" smtClean="0"/>
              <a:t>Kresge</a:t>
            </a:r>
            <a:r>
              <a:rPr lang="en-US" dirty="0" smtClean="0"/>
              <a:t> Corporation renamed Kmart Corporation in 1977</a:t>
            </a:r>
          </a:p>
          <a:p>
            <a:r>
              <a:rPr lang="en-US" dirty="0" smtClean="0"/>
              <a:t>Kmart went bankrupt in 2002, but was purchased by Sears in 2005</a:t>
            </a:r>
          </a:p>
          <a:p>
            <a:r>
              <a:rPr lang="en-US" dirty="0" smtClean="0"/>
              <a:t>Now third leading retailer behind </a:t>
            </a:r>
            <a:r>
              <a:rPr lang="en-US" dirty="0" err="1" smtClean="0"/>
              <a:t>Walmart</a:t>
            </a:r>
            <a:r>
              <a:rPr lang="en-US" dirty="0" smtClean="0"/>
              <a:t> and Target</a:t>
            </a:r>
            <a:endParaRPr lang="en-US" dirty="0"/>
          </a:p>
        </p:txBody>
      </p:sp>
      <p:sp>
        <p:nvSpPr>
          <p:cNvPr id="2" name="Title 1"/>
          <p:cNvSpPr>
            <a:spLocks noGrp="1"/>
          </p:cNvSpPr>
          <p:nvPr>
            <p:ph type="title"/>
          </p:nvPr>
        </p:nvSpPr>
        <p:spPr>
          <a:xfrm>
            <a:off x="2514600" y="304800"/>
            <a:ext cx="4648200" cy="1143000"/>
          </a:xfrm>
        </p:spPr>
        <p:txBody>
          <a:bodyPr>
            <a:normAutofit/>
          </a:bodyPr>
          <a:lstStyle/>
          <a:p>
            <a:r>
              <a:rPr lang="en-US" sz="3300" dirty="0" smtClean="0"/>
              <a:t>S.S. </a:t>
            </a:r>
            <a:r>
              <a:rPr lang="en-US" sz="3300" dirty="0" err="1" smtClean="0"/>
              <a:t>Kresge</a:t>
            </a:r>
            <a:r>
              <a:rPr lang="en-US" sz="3300" dirty="0" smtClean="0"/>
              <a:t> (K-mart)</a:t>
            </a:r>
            <a:endParaRPr lang="en-US" sz="3300" dirty="0"/>
          </a:p>
        </p:txBody>
      </p:sp>
      <p:pic>
        <p:nvPicPr>
          <p:cNvPr id="4" name="Picture 3" descr="Kresge.png"/>
          <p:cNvPicPr>
            <a:picLocks noChangeAspect="1"/>
          </p:cNvPicPr>
          <p:nvPr/>
        </p:nvPicPr>
        <p:blipFill>
          <a:blip r:embed="rId4" cstate="print"/>
          <a:stretch>
            <a:fillRect/>
          </a:stretch>
        </p:blipFill>
        <p:spPr>
          <a:xfrm>
            <a:off x="7391400" y="129436"/>
            <a:ext cx="1066800" cy="1388301"/>
          </a:xfrm>
          <a:prstGeom prst="rect">
            <a:avLst/>
          </a:prstGeom>
        </p:spPr>
      </p:pic>
      <p:pic>
        <p:nvPicPr>
          <p:cNvPr id="6" name="Picture 5" descr="kresge logo.png"/>
          <p:cNvPicPr>
            <a:picLocks noChangeAspect="1"/>
          </p:cNvPicPr>
          <p:nvPr/>
        </p:nvPicPr>
        <p:blipFill>
          <a:blip r:embed="rId5" cstate="print"/>
          <a:stretch>
            <a:fillRect/>
          </a:stretch>
        </p:blipFill>
        <p:spPr>
          <a:xfrm>
            <a:off x="304800" y="228600"/>
            <a:ext cx="2040835" cy="1066800"/>
          </a:xfrm>
          <a:prstGeom prst="rect">
            <a:avLst/>
          </a:prstGeom>
        </p:spPr>
      </p:pic>
      <p:sp>
        <p:nvSpPr>
          <p:cNvPr id="7" name="Rectangle 6"/>
          <p:cNvSpPr/>
          <p:nvPr/>
        </p:nvSpPr>
        <p:spPr>
          <a:xfrm>
            <a:off x="7924800" y="1524000"/>
            <a:ext cx="1066800" cy="584775"/>
          </a:xfrm>
          <a:prstGeom prst="rect">
            <a:avLst/>
          </a:prstGeom>
        </p:spPr>
        <p:txBody>
          <a:bodyPr wrap="square">
            <a:spAutoFit/>
          </a:bodyPr>
          <a:lstStyle/>
          <a:p>
            <a:r>
              <a:rPr lang="en-US" sz="800" dirty="0" smtClean="0"/>
              <a:t>http://www.findagrave.com/cgi-bin/fg.cgi?page=gr&amp;GRid=1280</a:t>
            </a:r>
            <a:endParaRPr lang="en-US" sz="800" dirty="0"/>
          </a:p>
        </p:txBody>
      </p:sp>
      <p:sp>
        <p:nvSpPr>
          <p:cNvPr id="8" name="Rectangle 7"/>
          <p:cNvSpPr/>
          <p:nvPr/>
        </p:nvSpPr>
        <p:spPr>
          <a:xfrm>
            <a:off x="914400" y="6324600"/>
            <a:ext cx="1712328" cy="215444"/>
          </a:xfrm>
          <a:prstGeom prst="rect">
            <a:avLst/>
          </a:prstGeom>
        </p:spPr>
        <p:txBody>
          <a:bodyPr wrap="none">
            <a:spAutoFit/>
          </a:bodyPr>
          <a:lstStyle/>
          <a:p>
            <a:r>
              <a:rPr lang="en-US" sz="800" dirty="0" smtClean="0"/>
              <a:t>http://en.wikipedia.org/wiki/Kmart</a:t>
            </a:r>
            <a:endParaRPr lang="en-US" sz="800" dirty="0"/>
          </a:p>
        </p:txBody>
      </p:sp>
      <p:sp>
        <p:nvSpPr>
          <p:cNvPr id="9" name="Rectangle 8"/>
          <p:cNvSpPr/>
          <p:nvPr/>
        </p:nvSpPr>
        <p:spPr>
          <a:xfrm>
            <a:off x="381000" y="1295400"/>
            <a:ext cx="1710347" cy="215444"/>
          </a:xfrm>
          <a:prstGeom prst="rect">
            <a:avLst/>
          </a:prstGeom>
        </p:spPr>
        <p:txBody>
          <a:bodyPr wrap="square">
            <a:spAutoFit/>
          </a:bodyPr>
          <a:lstStyle/>
          <a:p>
            <a:r>
              <a:rPr lang="en-US" sz="800" dirty="0" smtClean="0"/>
              <a:t>http://logos.wikia.com/wiki/Kmart</a:t>
            </a:r>
            <a:endParaRPr lang="en-US" sz="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Hendrik</a:t>
            </a:r>
            <a:r>
              <a:rPr lang="en-US" dirty="0" smtClean="0"/>
              <a:t> G. Meijer and son </a:t>
            </a:r>
            <a:r>
              <a:rPr lang="en-US" dirty="0" err="1" smtClean="0"/>
              <a:t>Frederik</a:t>
            </a:r>
            <a:r>
              <a:rPr lang="en-US" dirty="0" smtClean="0"/>
              <a:t> opened grocery store in Greenville, MI in 1934.</a:t>
            </a:r>
          </a:p>
          <a:p>
            <a:r>
              <a:rPr lang="en-US" dirty="0" smtClean="0"/>
              <a:t>In 1962, he put grocery and merchandise under one roof, called Meijer Thrifty Acres</a:t>
            </a:r>
          </a:p>
          <a:p>
            <a:r>
              <a:rPr lang="en-US" dirty="0" smtClean="0"/>
              <a:t>Fred Meijer died in 2011 as the 60</a:t>
            </a:r>
            <a:r>
              <a:rPr lang="en-US" baseline="30000" dirty="0" smtClean="0"/>
              <a:t>th</a:t>
            </a:r>
            <a:r>
              <a:rPr lang="en-US" dirty="0" smtClean="0"/>
              <a:t> wealthiest person in the U.S.</a:t>
            </a:r>
            <a:endParaRPr lang="en-US" dirty="0"/>
          </a:p>
        </p:txBody>
      </p:sp>
      <p:pic>
        <p:nvPicPr>
          <p:cNvPr id="5" name="Picture 4" descr="Fred Meijer.png"/>
          <p:cNvPicPr>
            <a:picLocks noChangeAspect="1"/>
          </p:cNvPicPr>
          <p:nvPr/>
        </p:nvPicPr>
        <p:blipFill>
          <a:blip r:embed="rId3" cstate="print"/>
          <a:stretch>
            <a:fillRect/>
          </a:stretch>
        </p:blipFill>
        <p:spPr>
          <a:xfrm>
            <a:off x="6096000" y="4343400"/>
            <a:ext cx="2638425" cy="1733550"/>
          </a:xfrm>
          <a:prstGeom prst="rect">
            <a:avLst/>
          </a:prstGeom>
        </p:spPr>
      </p:pic>
      <p:pic>
        <p:nvPicPr>
          <p:cNvPr id="6" name="Picture 5" descr="logo.png"/>
          <p:cNvPicPr>
            <a:picLocks noChangeAspect="1"/>
          </p:cNvPicPr>
          <p:nvPr/>
        </p:nvPicPr>
        <p:blipFill>
          <a:blip r:embed="rId4" cstate="print"/>
          <a:stretch>
            <a:fillRect/>
          </a:stretch>
        </p:blipFill>
        <p:spPr>
          <a:xfrm>
            <a:off x="2819400" y="152400"/>
            <a:ext cx="3429000" cy="1333500"/>
          </a:xfrm>
          <a:prstGeom prst="rect">
            <a:avLst/>
          </a:prstGeom>
        </p:spPr>
      </p:pic>
      <p:sp>
        <p:nvSpPr>
          <p:cNvPr id="7" name="Rectangle 6"/>
          <p:cNvSpPr/>
          <p:nvPr/>
        </p:nvSpPr>
        <p:spPr>
          <a:xfrm>
            <a:off x="6096000" y="6019800"/>
            <a:ext cx="2743200" cy="338554"/>
          </a:xfrm>
          <a:prstGeom prst="rect">
            <a:avLst/>
          </a:prstGeom>
        </p:spPr>
        <p:txBody>
          <a:bodyPr wrap="square">
            <a:spAutoFit/>
          </a:bodyPr>
          <a:lstStyle/>
          <a:p>
            <a:r>
              <a:rPr lang="en-US" sz="800" dirty="0" smtClean="0"/>
              <a:t>http://www.mlive.com/news/kalamazoo/index.ssf/2010/09/southwest_michigan_links_fred.html</a:t>
            </a:r>
            <a:endParaRPr lang="en-US" sz="800" dirty="0"/>
          </a:p>
        </p:txBody>
      </p:sp>
      <p:sp>
        <p:nvSpPr>
          <p:cNvPr id="8" name="Rectangle 7"/>
          <p:cNvSpPr/>
          <p:nvPr/>
        </p:nvSpPr>
        <p:spPr>
          <a:xfrm>
            <a:off x="1219200" y="6519446"/>
            <a:ext cx="3505200" cy="338554"/>
          </a:xfrm>
          <a:prstGeom prst="rect">
            <a:avLst/>
          </a:prstGeom>
        </p:spPr>
        <p:txBody>
          <a:bodyPr wrap="square">
            <a:spAutoFit/>
          </a:bodyPr>
          <a:lstStyle/>
          <a:p>
            <a:r>
              <a:rPr lang="en-US" sz="800" dirty="0" smtClean="0"/>
              <a:t>http://www.progressivegrocer.com/top-stories/headlines/industry-intelligence/id35638/meijer-celebrates-50-years-of-supercenters/</a:t>
            </a:r>
            <a:endParaRPr lang="en-US" sz="800" dirty="0"/>
          </a:p>
        </p:txBody>
      </p:sp>
      <p:pic>
        <p:nvPicPr>
          <p:cNvPr id="9" name="Picture 8" descr="Meijer 50th 1.jpg"/>
          <p:cNvPicPr>
            <a:picLocks noChangeAspect="1"/>
          </p:cNvPicPr>
          <p:nvPr/>
        </p:nvPicPr>
        <p:blipFill>
          <a:blip r:embed="rId5" cstate="print"/>
          <a:stretch>
            <a:fillRect/>
          </a:stretch>
        </p:blipFill>
        <p:spPr>
          <a:xfrm>
            <a:off x="762000" y="4724400"/>
            <a:ext cx="4267200" cy="185023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LHudsonDetroit.jpg"/>
          <p:cNvPicPr>
            <a:picLocks noChangeAspect="1"/>
          </p:cNvPicPr>
          <p:nvPr/>
        </p:nvPicPr>
        <p:blipFill>
          <a:blip r:embed="rId3" cstate="print"/>
          <a:stretch>
            <a:fillRect/>
          </a:stretch>
        </p:blipFill>
        <p:spPr>
          <a:xfrm>
            <a:off x="7010400" y="1066800"/>
            <a:ext cx="1876425" cy="2609850"/>
          </a:xfrm>
          <a:prstGeom prst="rect">
            <a:avLst/>
          </a:prstGeom>
        </p:spPr>
      </p:pic>
      <p:sp>
        <p:nvSpPr>
          <p:cNvPr id="2" name="Content Placeholder 1"/>
          <p:cNvSpPr>
            <a:spLocks noGrp="1"/>
          </p:cNvSpPr>
          <p:nvPr>
            <p:ph idx="1"/>
          </p:nvPr>
        </p:nvSpPr>
        <p:spPr>
          <a:xfrm>
            <a:off x="228600" y="1371600"/>
            <a:ext cx="6629400" cy="3581399"/>
          </a:xfrm>
        </p:spPr>
        <p:txBody>
          <a:bodyPr>
            <a:normAutofit fontScale="85000" lnSpcReduction="10000"/>
          </a:bodyPr>
          <a:lstStyle/>
          <a:p>
            <a:r>
              <a:rPr lang="en-US" dirty="0" smtClean="0"/>
              <a:t>Started in 1881 by Joseph L. Hudson</a:t>
            </a:r>
          </a:p>
          <a:p>
            <a:r>
              <a:rPr lang="en-US" dirty="0" smtClean="0"/>
              <a:t>1969 – Bought by Dayton, a Minneapolis department store company to become Dayton-Hudson</a:t>
            </a:r>
          </a:p>
          <a:p>
            <a:r>
              <a:rPr lang="en-US" dirty="0" smtClean="0"/>
              <a:t>1990 – Dayton-Hudson bought Marshall Field’s </a:t>
            </a:r>
          </a:p>
          <a:p>
            <a:r>
              <a:rPr lang="en-US" dirty="0" smtClean="0"/>
              <a:t>2006 – Bought by May Department Stores to become Macy’s</a:t>
            </a:r>
          </a:p>
          <a:p>
            <a:endParaRPr lang="en-US" dirty="0"/>
          </a:p>
        </p:txBody>
      </p:sp>
      <p:sp>
        <p:nvSpPr>
          <p:cNvPr id="3" name="Title 2"/>
          <p:cNvSpPr>
            <a:spLocks noGrp="1"/>
          </p:cNvSpPr>
          <p:nvPr>
            <p:ph type="title"/>
          </p:nvPr>
        </p:nvSpPr>
        <p:spPr>
          <a:xfrm>
            <a:off x="304800" y="457200"/>
            <a:ext cx="8686800" cy="838200"/>
          </a:xfrm>
        </p:spPr>
        <p:txBody>
          <a:bodyPr>
            <a:normAutofit/>
          </a:bodyPr>
          <a:lstStyle/>
          <a:p>
            <a:r>
              <a:rPr lang="en-US" sz="3400" dirty="0" smtClean="0"/>
              <a:t>J.L. Hudson Company becomes Macy’s</a:t>
            </a:r>
            <a:endParaRPr lang="en-US" sz="3400" dirty="0"/>
          </a:p>
        </p:txBody>
      </p:sp>
      <p:pic>
        <p:nvPicPr>
          <p:cNvPr id="4" name="Picture 3" descr="Hudson's building.jpg"/>
          <p:cNvPicPr>
            <a:picLocks noChangeAspect="1"/>
          </p:cNvPicPr>
          <p:nvPr/>
        </p:nvPicPr>
        <p:blipFill>
          <a:blip r:embed="rId4" cstate="print"/>
          <a:stretch>
            <a:fillRect/>
          </a:stretch>
        </p:blipFill>
        <p:spPr>
          <a:xfrm>
            <a:off x="6553200" y="4724400"/>
            <a:ext cx="2466975" cy="1857375"/>
          </a:xfrm>
          <a:prstGeom prst="rect">
            <a:avLst/>
          </a:prstGeom>
        </p:spPr>
      </p:pic>
      <p:sp>
        <p:nvSpPr>
          <p:cNvPr id="5" name="TextBox 4"/>
          <p:cNvSpPr txBox="1"/>
          <p:nvPr/>
        </p:nvSpPr>
        <p:spPr>
          <a:xfrm>
            <a:off x="3810000" y="4572000"/>
            <a:ext cx="3581400" cy="1200329"/>
          </a:xfrm>
          <a:prstGeom prst="rect">
            <a:avLst/>
          </a:prstGeom>
          <a:noFill/>
        </p:spPr>
        <p:txBody>
          <a:bodyPr wrap="square" rtlCol="0">
            <a:spAutoFit/>
          </a:bodyPr>
          <a:lstStyle/>
          <a:p>
            <a:r>
              <a:rPr lang="en-US" dirty="0" smtClean="0">
                <a:solidFill>
                  <a:srgbClr val="C00000"/>
                </a:solidFill>
              </a:rPr>
              <a:t>The Hudson’s building in Detroit was the world’s tallest department store in 1961. It was demolished in 1998.</a:t>
            </a:r>
            <a:endParaRPr lang="en-US" dirty="0">
              <a:solidFill>
                <a:srgbClr val="C00000"/>
              </a:solidFill>
            </a:endParaRPr>
          </a:p>
        </p:txBody>
      </p:sp>
      <p:pic>
        <p:nvPicPr>
          <p:cNvPr id="7" name="Picture 6" descr="imagesCAC7ZG8U.jpg"/>
          <p:cNvPicPr>
            <a:picLocks noChangeAspect="1"/>
          </p:cNvPicPr>
          <p:nvPr/>
        </p:nvPicPr>
        <p:blipFill>
          <a:blip r:embed="rId5" cstate="print"/>
          <a:stretch>
            <a:fillRect/>
          </a:stretch>
        </p:blipFill>
        <p:spPr>
          <a:xfrm>
            <a:off x="228600" y="5543550"/>
            <a:ext cx="3476625" cy="1314450"/>
          </a:xfrm>
          <a:prstGeom prst="rect">
            <a:avLst/>
          </a:prstGeom>
        </p:spPr>
      </p:pic>
      <p:sp>
        <p:nvSpPr>
          <p:cNvPr id="8" name="Rectangle 7"/>
          <p:cNvSpPr/>
          <p:nvPr/>
        </p:nvSpPr>
        <p:spPr>
          <a:xfrm>
            <a:off x="7010400" y="3657600"/>
            <a:ext cx="1905000" cy="338554"/>
          </a:xfrm>
          <a:prstGeom prst="rect">
            <a:avLst/>
          </a:prstGeom>
        </p:spPr>
        <p:txBody>
          <a:bodyPr wrap="square">
            <a:spAutoFit/>
          </a:bodyPr>
          <a:lstStyle/>
          <a:p>
            <a:r>
              <a:rPr lang="en-US" sz="800" dirty="0" smtClean="0"/>
              <a:t>http://en.wikipedia.org/wiki/Joseph_Lowthian_Hudson</a:t>
            </a:r>
            <a:endParaRPr lang="en-US" sz="800" dirty="0"/>
          </a:p>
        </p:txBody>
      </p:sp>
      <p:sp>
        <p:nvSpPr>
          <p:cNvPr id="9" name="Rectangle 8"/>
          <p:cNvSpPr/>
          <p:nvPr/>
        </p:nvSpPr>
        <p:spPr>
          <a:xfrm>
            <a:off x="5486400" y="6519446"/>
            <a:ext cx="1524000" cy="338554"/>
          </a:xfrm>
          <a:prstGeom prst="rect">
            <a:avLst/>
          </a:prstGeom>
        </p:spPr>
        <p:txBody>
          <a:bodyPr wrap="square">
            <a:spAutoFit/>
          </a:bodyPr>
          <a:lstStyle/>
          <a:p>
            <a:r>
              <a:rPr lang="en-US" sz="800" dirty="0" smtClean="0"/>
              <a:t>http://www.detroityes.com/downtown/09hudsons.htm</a:t>
            </a:r>
            <a:endParaRPr lang="en-US" sz="800" dirty="0"/>
          </a:p>
        </p:txBody>
      </p:sp>
      <p:sp>
        <p:nvSpPr>
          <p:cNvPr id="10" name="Rectangle 9"/>
          <p:cNvSpPr/>
          <p:nvPr/>
        </p:nvSpPr>
        <p:spPr>
          <a:xfrm>
            <a:off x="304800" y="5334000"/>
            <a:ext cx="2566226" cy="215444"/>
          </a:xfrm>
          <a:prstGeom prst="rect">
            <a:avLst/>
          </a:prstGeom>
        </p:spPr>
        <p:txBody>
          <a:bodyPr wrap="square">
            <a:spAutoFit/>
          </a:bodyPr>
          <a:lstStyle/>
          <a:p>
            <a:r>
              <a:rPr lang="en-US" sz="800" dirty="0" smtClean="0"/>
              <a:t>http://en.wikipedia.org/wiki/Hudson's</a:t>
            </a:r>
            <a:endParaRPr lang="en-US" sz="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2037"/>
            <a:ext cx="8229600" cy="4525963"/>
          </a:xfrm>
        </p:spPr>
        <p:txBody>
          <a:bodyPr>
            <a:normAutofit fontScale="70000" lnSpcReduction="20000"/>
          </a:bodyPr>
          <a:lstStyle/>
          <a:p>
            <a:r>
              <a:rPr lang="en-US" dirty="0" smtClean="0"/>
              <a:t>Lt. Gov. under Romney led the moderate Republicans</a:t>
            </a:r>
          </a:p>
          <a:p>
            <a:r>
              <a:rPr lang="en-US" dirty="0" smtClean="0"/>
              <a:t>Reelected twice, so </a:t>
            </a:r>
            <a:r>
              <a:rPr lang="en-US" b="1" dirty="0" smtClean="0"/>
              <a:t>longest-serving Governor </a:t>
            </a:r>
            <a:r>
              <a:rPr lang="en-US" dirty="0" smtClean="0"/>
              <a:t>from 1969 to 1983, but Democrats dominated during tenure.</a:t>
            </a:r>
          </a:p>
          <a:p>
            <a:r>
              <a:rPr lang="en-US" dirty="0" smtClean="0"/>
              <a:t>Called the “</a:t>
            </a:r>
            <a:r>
              <a:rPr lang="en-US" b="1" dirty="0" smtClean="0"/>
              <a:t>ghetto governor</a:t>
            </a:r>
            <a:r>
              <a:rPr lang="en-US" dirty="0" smtClean="0"/>
              <a:t>” for increasing state aid to Detroit.  Worked well with Coleman Young.</a:t>
            </a:r>
          </a:p>
          <a:p>
            <a:r>
              <a:rPr lang="en-US" dirty="0" smtClean="0"/>
              <a:t>Major failure was the handling of the 1973 contaminated feed disaster (</a:t>
            </a:r>
            <a:r>
              <a:rPr lang="en-US" b="1" dirty="0" err="1" smtClean="0"/>
              <a:t>Cattlegate</a:t>
            </a:r>
            <a:r>
              <a:rPr lang="en-US" dirty="0" smtClean="0"/>
              <a:t>) that killed thousands of livestock.  Someone mixed up PBB (cancer causing fire retardant) with </a:t>
            </a:r>
            <a:r>
              <a:rPr lang="en-US" dirty="0" err="1" smtClean="0"/>
              <a:t>Nutrimaster</a:t>
            </a:r>
            <a:r>
              <a:rPr lang="en-US" dirty="0" smtClean="0"/>
              <a:t> (a food supplement for dairy cattle).</a:t>
            </a:r>
          </a:p>
          <a:p>
            <a:r>
              <a:rPr lang="en-US" dirty="0" smtClean="0"/>
              <a:t>Michigan ultimately got 75% reimbursement for damages from the federal </a:t>
            </a:r>
            <a:r>
              <a:rPr lang="en-US" dirty="0" err="1" smtClean="0"/>
              <a:t>gov’t</a:t>
            </a:r>
            <a:r>
              <a:rPr lang="en-US" dirty="0" smtClean="0"/>
              <a:t> to pay state farmers for livestock losses and medical expenses.</a:t>
            </a:r>
          </a:p>
          <a:p>
            <a:endParaRPr lang="en-US" dirty="0"/>
          </a:p>
        </p:txBody>
      </p:sp>
      <p:sp>
        <p:nvSpPr>
          <p:cNvPr id="2" name="Title 1"/>
          <p:cNvSpPr>
            <a:spLocks noGrp="1"/>
          </p:cNvSpPr>
          <p:nvPr>
            <p:ph type="title"/>
          </p:nvPr>
        </p:nvSpPr>
        <p:spPr>
          <a:xfrm>
            <a:off x="2514600" y="609600"/>
            <a:ext cx="4876800" cy="1143000"/>
          </a:xfrm>
        </p:spPr>
        <p:txBody>
          <a:bodyPr>
            <a:normAutofit fontScale="90000"/>
          </a:bodyPr>
          <a:lstStyle/>
          <a:p>
            <a:r>
              <a:rPr lang="en-US" dirty="0" smtClean="0"/>
              <a:t>William G. Milliken (R) </a:t>
            </a:r>
            <a:br>
              <a:rPr lang="en-US" dirty="0" smtClean="0"/>
            </a:br>
            <a:r>
              <a:rPr lang="en-US" dirty="0" smtClean="0"/>
              <a:t>1969-1983</a:t>
            </a:r>
            <a:endParaRPr lang="en-US" dirty="0"/>
          </a:p>
        </p:txBody>
      </p:sp>
      <p:pic>
        <p:nvPicPr>
          <p:cNvPr id="4" name="Picture 3" descr="Milliken.jpg"/>
          <p:cNvPicPr>
            <a:picLocks noChangeAspect="1"/>
          </p:cNvPicPr>
          <p:nvPr/>
        </p:nvPicPr>
        <p:blipFill>
          <a:blip r:embed="rId3" cstate="print"/>
          <a:stretch>
            <a:fillRect/>
          </a:stretch>
        </p:blipFill>
        <p:spPr>
          <a:xfrm>
            <a:off x="457200" y="152400"/>
            <a:ext cx="1714500" cy="2057400"/>
          </a:xfrm>
          <a:prstGeom prst="rect">
            <a:avLst/>
          </a:prstGeom>
        </p:spPr>
      </p:pic>
      <p:sp>
        <p:nvSpPr>
          <p:cNvPr id="5" name="Rectangle 4"/>
          <p:cNvSpPr/>
          <p:nvPr/>
        </p:nvSpPr>
        <p:spPr>
          <a:xfrm>
            <a:off x="0" y="0"/>
            <a:ext cx="5181600" cy="215444"/>
          </a:xfrm>
          <a:prstGeom prst="rect">
            <a:avLst/>
          </a:prstGeom>
        </p:spPr>
        <p:txBody>
          <a:bodyPr wrap="square">
            <a:spAutoFit/>
          </a:bodyPr>
          <a:lstStyle/>
          <a:p>
            <a:r>
              <a:rPr lang="en-US" sz="800" dirty="0" smtClean="0"/>
              <a:t>http://www.hourdetroit.com/Hour-Detroit/February-2011/Milliken-Matters/index.php?cparticle=4&amp;siarticle=3</a:t>
            </a:r>
            <a:endParaRPr lang="en-US" sz="800" dirty="0"/>
          </a:p>
        </p:txBody>
      </p:sp>
      <p:pic>
        <p:nvPicPr>
          <p:cNvPr id="6" name="Picture 5" descr="BillMillikenJr.jpg"/>
          <p:cNvPicPr>
            <a:picLocks noChangeAspect="1"/>
          </p:cNvPicPr>
          <p:nvPr/>
        </p:nvPicPr>
        <p:blipFill>
          <a:blip r:embed="rId4" cstate="print"/>
          <a:stretch>
            <a:fillRect/>
          </a:stretch>
        </p:blipFill>
        <p:spPr>
          <a:xfrm>
            <a:off x="6781800" y="5638800"/>
            <a:ext cx="896470" cy="1219200"/>
          </a:xfrm>
          <a:prstGeom prst="rect">
            <a:avLst/>
          </a:prstGeom>
        </p:spPr>
      </p:pic>
      <p:sp>
        <p:nvSpPr>
          <p:cNvPr id="7" name="TextBox 6"/>
          <p:cNvSpPr txBox="1"/>
          <p:nvPr/>
        </p:nvSpPr>
        <p:spPr>
          <a:xfrm>
            <a:off x="533400" y="5934670"/>
            <a:ext cx="6629400" cy="646331"/>
          </a:xfrm>
          <a:prstGeom prst="rect">
            <a:avLst/>
          </a:prstGeom>
          <a:noFill/>
        </p:spPr>
        <p:txBody>
          <a:bodyPr wrap="square" rtlCol="0">
            <a:spAutoFit/>
          </a:bodyPr>
          <a:lstStyle/>
          <a:p>
            <a:r>
              <a:rPr lang="en-US" dirty="0" smtClean="0">
                <a:solidFill>
                  <a:srgbClr val="002060"/>
                </a:solidFill>
              </a:rPr>
              <a:t>Milliken’s son, Bill Jr., is a commercial real estate broker and former president of the Michigan Association of REALTORS®</a:t>
            </a:r>
            <a:endParaRPr lang="en-US" dirty="0">
              <a:solidFill>
                <a:srgbClr val="002060"/>
              </a:solidFill>
            </a:endParaRPr>
          </a:p>
        </p:txBody>
      </p:sp>
      <p:sp>
        <p:nvSpPr>
          <p:cNvPr id="8" name="Rectangle 7"/>
          <p:cNvSpPr/>
          <p:nvPr/>
        </p:nvSpPr>
        <p:spPr>
          <a:xfrm>
            <a:off x="7772400" y="6150114"/>
            <a:ext cx="1219200" cy="707886"/>
          </a:xfrm>
          <a:prstGeom prst="rect">
            <a:avLst/>
          </a:prstGeom>
        </p:spPr>
        <p:txBody>
          <a:bodyPr wrap="square">
            <a:spAutoFit/>
          </a:bodyPr>
          <a:lstStyle/>
          <a:p>
            <a:r>
              <a:rPr lang="en-US" sz="800" dirty="0" smtClean="0"/>
              <a:t>http://blog.mlive.com/ann_arbor_business_review/2008/01/greg_migliore_real_designers_w.html</a:t>
            </a:r>
            <a:endParaRPr lang="en-US" sz="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NAACP (“Bradley”) filed lawsuit against Gov. Milliken to desegregate schools because there was a direct relationship between unfair housing practices (such as redlining) and educational segregation</a:t>
            </a:r>
          </a:p>
          <a:p>
            <a:r>
              <a:rPr lang="en-US" dirty="0" smtClean="0"/>
              <a:t>1971 - U.S. District Judge Stephen Roth orders busing from Detroit to suburbs to integrate schools, but </a:t>
            </a:r>
            <a:r>
              <a:rPr lang="en-US" b="1" dirty="0" smtClean="0"/>
              <a:t>U.S. Supreme Court overturned</a:t>
            </a:r>
            <a:r>
              <a:rPr lang="en-US" dirty="0"/>
              <a:t> </a:t>
            </a:r>
            <a:r>
              <a:rPr lang="en-US" dirty="0" smtClean="0"/>
              <a:t>in 1974.  S.C. said blacks choose to self-segregate by living in Detroit, so suburbs should not be blamed if school district lines are not drawn with racist intent. ENDED BUSING, so blacks stuck in inner city schools.</a:t>
            </a:r>
          </a:p>
        </p:txBody>
      </p:sp>
      <p:sp>
        <p:nvSpPr>
          <p:cNvPr id="2" name="Title 1"/>
          <p:cNvSpPr>
            <a:spLocks noGrp="1"/>
          </p:cNvSpPr>
          <p:nvPr>
            <p:ph type="title"/>
          </p:nvPr>
        </p:nvSpPr>
        <p:spPr/>
        <p:txBody>
          <a:bodyPr/>
          <a:lstStyle/>
          <a:p>
            <a:r>
              <a:rPr lang="en-US" dirty="0" smtClean="0"/>
              <a:t>Milliken vs. Bradley (1974)</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6705600" cy="4525963"/>
          </a:xfrm>
        </p:spPr>
        <p:txBody>
          <a:bodyPr>
            <a:normAutofit fontScale="77500" lnSpcReduction="20000"/>
          </a:bodyPr>
          <a:lstStyle/>
          <a:p>
            <a:r>
              <a:rPr lang="en-US" dirty="0" smtClean="0"/>
              <a:t>Lieutenant Gov. under G. Mennen Williams in 1954 and 1956</a:t>
            </a:r>
          </a:p>
          <a:p>
            <a:r>
              <a:rPr lang="en-US" b="1" dirty="0" smtClean="0"/>
              <a:t>18 year Senator from 1958-1976</a:t>
            </a:r>
          </a:p>
          <a:p>
            <a:r>
              <a:rPr lang="en-US" dirty="0" smtClean="0"/>
              <a:t>Favored civil rights, consumer protection, and regulation of big business</a:t>
            </a:r>
          </a:p>
          <a:p>
            <a:r>
              <a:rPr lang="en-US" dirty="0" smtClean="0"/>
              <a:t>Backed busing for school integration</a:t>
            </a:r>
          </a:p>
          <a:p>
            <a:r>
              <a:rPr lang="en-US" dirty="0" smtClean="0"/>
              <a:t>Backed safety and anti-pollution legislation that angered Big 3.</a:t>
            </a:r>
          </a:p>
          <a:p>
            <a:r>
              <a:rPr lang="en-US" dirty="0" smtClean="0"/>
              <a:t>Favored gun control</a:t>
            </a:r>
          </a:p>
          <a:p>
            <a:r>
              <a:rPr lang="en-US" dirty="0" smtClean="0"/>
              <a:t>Called the “</a:t>
            </a:r>
            <a:r>
              <a:rPr lang="en-US" b="1" dirty="0" smtClean="0"/>
              <a:t>Conscience of the Senate</a:t>
            </a:r>
            <a:r>
              <a:rPr lang="en-US" dirty="0" smtClean="0"/>
              <a:t>”</a:t>
            </a:r>
          </a:p>
          <a:p>
            <a:r>
              <a:rPr lang="en-US" dirty="0" smtClean="0"/>
              <a:t>Sleep Bear Dune Visitor Center named after him, as was </a:t>
            </a:r>
            <a:r>
              <a:rPr lang="en-US" b="1" dirty="0" smtClean="0"/>
              <a:t>Hart Plaza </a:t>
            </a:r>
            <a:r>
              <a:rPr lang="en-US" dirty="0" smtClean="0"/>
              <a:t>in Detroit</a:t>
            </a:r>
          </a:p>
          <a:p>
            <a:endParaRPr lang="en-US" dirty="0"/>
          </a:p>
        </p:txBody>
      </p:sp>
      <p:sp>
        <p:nvSpPr>
          <p:cNvPr id="2" name="Title 1"/>
          <p:cNvSpPr>
            <a:spLocks noGrp="1"/>
          </p:cNvSpPr>
          <p:nvPr>
            <p:ph type="title"/>
          </p:nvPr>
        </p:nvSpPr>
        <p:spPr/>
        <p:txBody>
          <a:bodyPr/>
          <a:lstStyle/>
          <a:p>
            <a:r>
              <a:rPr lang="en-US" dirty="0" smtClean="0"/>
              <a:t>Philip A. Hart (D)</a:t>
            </a:r>
            <a:endParaRPr lang="en-US" dirty="0"/>
          </a:p>
        </p:txBody>
      </p:sp>
      <p:pic>
        <p:nvPicPr>
          <p:cNvPr id="4" name="Picture 3" descr="Hart, Philip.png"/>
          <p:cNvPicPr>
            <a:picLocks noChangeAspect="1"/>
          </p:cNvPicPr>
          <p:nvPr/>
        </p:nvPicPr>
        <p:blipFill>
          <a:blip r:embed="rId3" cstate="print"/>
          <a:stretch>
            <a:fillRect/>
          </a:stretch>
        </p:blipFill>
        <p:spPr>
          <a:xfrm>
            <a:off x="6858000" y="381000"/>
            <a:ext cx="1905000" cy="2449286"/>
          </a:xfrm>
          <a:prstGeom prst="rect">
            <a:avLst/>
          </a:prstGeom>
        </p:spPr>
      </p:pic>
      <p:sp>
        <p:nvSpPr>
          <p:cNvPr id="5" name="Rectangle 4"/>
          <p:cNvSpPr/>
          <p:nvPr/>
        </p:nvSpPr>
        <p:spPr>
          <a:xfrm>
            <a:off x="6858000" y="2819400"/>
            <a:ext cx="2416173" cy="215444"/>
          </a:xfrm>
          <a:prstGeom prst="rect">
            <a:avLst/>
          </a:prstGeom>
        </p:spPr>
        <p:txBody>
          <a:bodyPr wrap="square">
            <a:spAutoFit/>
          </a:bodyPr>
          <a:lstStyle/>
          <a:p>
            <a:r>
              <a:rPr lang="en-US" sz="800" dirty="0" smtClean="0"/>
              <a:t>http://en.wikipedia.org/wiki/Philip_Hart</a:t>
            </a:r>
            <a:endParaRPr lang="en-US" sz="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ttery.jpg"/>
          <p:cNvPicPr>
            <a:picLocks noChangeAspect="1"/>
          </p:cNvPicPr>
          <p:nvPr/>
        </p:nvPicPr>
        <p:blipFill>
          <a:blip r:embed="rId3" cstate="print"/>
          <a:stretch>
            <a:fillRect/>
          </a:stretch>
        </p:blipFill>
        <p:spPr>
          <a:xfrm>
            <a:off x="6934200" y="3505200"/>
            <a:ext cx="1752600" cy="2760346"/>
          </a:xfrm>
          <a:prstGeom prst="rect">
            <a:avLst/>
          </a:prstGeom>
        </p:spPr>
      </p:pic>
      <p:sp>
        <p:nvSpPr>
          <p:cNvPr id="3" name="Content Placeholder 2"/>
          <p:cNvSpPr>
            <a:spLocks noGrp="1"/>
          </p:cNvSpPr>
          <p:nvPr>
            <p:ph idx="1"/>
          </p:nvPr>
        </p:nvSpPr>
        <p:spPr>
          <a:xfrm>
            <a:off x="304800" y="1295400"/>
            <a:ext cx="8229600" cy="4525963"/>
          </a:xfrm>
        </p:spPr>
        <p:txBody>
          <a:bodyPr/>
          <a:lstStyle/>
          <a:p>
            <a:r>
              <a:rPr lang="en-US" dirty="0" smtClean="0"/>
              <a:t>1964 – New Hampshire is first state with lottery</a:t>
            </a:r>
          </a:p>
          <a:p>
            <a:r>
              <a:rPr lang="en-US" dirty="0" smtClean="0"/>
              <a:t>1972 – Michigan voters approve lottery (6</a:t>
            </a:r>
            <a:r>
              <a:rPr lang="en-US" baseline="30000" dirty="0" smtClean="0"/>
              <a:t>th</a:t>
            </a:r>
            <a:r>
              <a:rPr lang="en-US" dirty="0" smtClean="0"/>
              <a:t> state to follow New Hampshire)</a:t>
            </a:r>
          </a:p>
          <a:p>
            <a:r>
              <a:rPr lang="en-US" dirty="0" smtClean="0"/>
              <a:t>Money was supposed to go only to schools, but has been used for general fund</a:t>
            </a:r>
            <a:endParaRPr lang="en-US" dirty="0"/>
          </a:p>
        </p:txBody>
      </p:sp>
      <p:sp>
        <p:nvSpPr>
          <p:cNvPr id="2" name="Title 1"/>
          <p:cNvSpPr>
            <a:spLocks noGrp="1"/>
          </p:cNvSpPr>
          <p:nvPr>
            <p:ph type="title"/>
          </p:nvPr>
        </p:nvSpPr>
        <p:spPr/>
        <p:txBody>
          <a:bodyPr/>
          <a:lstStyle/>
          <a:p>
            <a:r>
              <a:rPr lang="en-US" dirty="0" smtClean="0"/>
              <a:t>Michigan State Lottery</a:t>
            </a:r>
            <a:endParaRPr lang="en-US" dirty="0"/>
          </a:p>
        </p:txBody>
      </p:sp>
      <p:sp>
        <p:nvSpPr>
          <p:cNvPr id="5" name="Rectangle 4"/>
          <p:cNvSpPr/>
          <p:nvPr/>
        </p:nvSpPr>
        <p:spPr>
          <a:xfrm>
            <a:off x="6400800" y="6248400"/>
            <a:ext cx="2895600" cy="215444"/>
          </a:xfrm>
          <a:prstGeom prst="rect">
            <a:avLst/>
          </a:prstGeom>
        </p:spPr>
        <p:txBody>
          <a:bodyPr wrap="square">
            <a:spAutoFit/>
          </a:bodyPr>
          <a:lstStyle/>
          <a:p>
            <a:r>
              <a:rPr lang="en-US" sz="800" dirty="0" smtClean="0"/>
              <a:t>http://www.lotteryuniverse.com/michigan-lottery.aspx</a:t>
            </a:r>
            <a:endParaRPr lang="en-US" sz="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7543800" cy="4953000"/>
          </a:xfrm>
        </p:spPr>
        <p:txBody>
          <a:bodyPr>
            <a:normAutofit fontScale="62500" lnSpcReduction="20000"/>
          </a:bodyPr>
          <a:lstStyle/>
          <a:p>
            <a:r>
              <a:rPr lang="en-US" dirty="0" smtClean="0"/>
              <a:t>1948 - </a:t>
            </a:r>
            <a:r>
              <a:rPr lang="en-US" b="1" dirty="0" smtClean="0"/>
              <a:t>House Un-American Activities Committee </a:t>
            </a:r>
            <a:r>
              <a:rPr lang="en-US" dirty="0" smtClean="0"/>
              <a:t>(HUAC) formed headed by Richard Nixon.  HUAC considered Detroit with all its foreigners as a prime target.</a:t>
            </a:r>
          </a:p>
          <a:p>
            <a:r>
              <a:rPr lang="en-US" dirty="0" smtClean="0"/>
              <a:t>Sen. </a:t>
            </a:r>
            <a:r>
              <a:rPr lang="en-US" b="1" dirty="0" smtClean="0"/>
              <a:t>Joseph McCarthy </a:t>
            </a:r>
            <a:r>
              <a:rPr lang="en-US" dirty="0" smtClean="0"/>
              <a:t>(R-WI) started accusing state department officials and others of being communist in Feb. 1950 (eventually disgraced in 1954 Army-McCarthy hearings)</a:t>
            </a:r>
          </a:p>
          <a:p>
            <a:r>
              <a:rPr lang="en-US" dirty="0" smtClean="0"/>
              <a:t>1950 – </a:t>
            </a:r>
            <a:r>
              <a:rPr lang="en-US" b="1" dirty="0" smtClean="0"/>
              <a:t>McCarran Act </a:t>
            </a:r>
            <a:r>
              <a:rPr lang="en-US" dirty="0" smtClean="0"/>
              <a:t>– all Communists must register with the Attorney General.  Detroit voted to allow investigations into private lives of city employees, and created a </a:t>
            </a:r>
            <a:r>
              <a:rPr lang="en-US" b="1" dirty="0" smtClean="0"/>
              <a:t>Loyalty Commission</a:t>
            </a:r>
            <a:r>
              <a:rPr lang="en-US" dirty="0" smtClean="0"/>
              <a:t>.</a:t>
            </a:r>
          </a:p>
          <a:p>
            <a:r>
              <a:rPr lang="en-US" dirty="0" smtClean="0"/>
              <a:t>1952 – Michigan passes the Communist Control Act created the state police “</a:t>
            </a:r>
            <a:r>
              <a:rPr lang="en-US" b="1" dirty="0" smtClean="0"/>
              <a:t>Red Squad</a:t>
            </a:r>
            <a:r>
              <a:rPr lang="en-US" dirty="0" smtClean="0"/>
              <a:t>.”  Ended in 1977, it investigated thousands of </a:t>
            </a:r>
            <a:r>
              <a:rPr lang="en-US" b="1" dirty="0" smtClean="0"/>
              <a:t>Socialists, civil rights activists, antiwar demonstrators, and liberal politicians</a:t>
            </a:r>
            <a:r>
              <a:rPr lang="en-US" dirty="0" smtClean="0"/>
              <a:t>.</a:t>
            </a:r>
          </a:p>
          <a:p>
            <a:r>
              <a:rPr lang="en-US" dirty="0" smtClean="0"/>
              <a:t>Detroit created its own squad.  Police Commissioner </a:t>
            </a:r>
            <a:r>
              <a:rPr lang="en-US" b="1" dirty="0" smtClean="0"/>
              <a:t>Harry Toy</a:t>
            </a:r>
            <a:r>
              <a:rPr lang="en-US" dirty="0" smtClean="0"/>
              <a:t>: “un-American citizens ought either to be shot, thrown out of the country, or put in jail.”  </a:t>
            </a:r>
            <a:r>
              <a:rPr lang="en-US" b="1" dirty="0" smtClean="0"/>
              <a:t>Labor leaders</a:t>
            </a:r>
            <a:r>
              <a:rPr lang="en-US" dirty="0" smtClean="0"/>
              <a:t> like Walter Reuther were investigated as well.</a:t>
            </a:r>
            <a:endParaRPr lang="en-US" dirty="0"/>
          </a:p>
        </p:txBody>
      </p:sp>
      <p:sp>
        <p:nvSpPr>
          <p:cNvPr id="2" name="Title 1"/>
          <p:cNvSpPr>
            <a:spLocks noGrp="1"/>
          </p:cNvSpPr>
          <p:nvPr>
            <p:ph type="title"/>
          </p:nvPr>
        </p:nvSpPr>
        <p:spPr/>
        <p:txBody>
          <a:bodyPr/>
          <a:lstStyle/>
          <a:p>
            <a:r>
              <a:rPr lang="en-US" dirty="0" smtClean="0"/>
              <a:t>Another Red Scare</a:t>
            </a:r>
            <a:endParaRPr lang="en-US" dirty="0"/>
          </a:p>
        </p:txBody>
      </p:sp>
      <p:pic>
        <p:nvPicPr>
          <p:cNvPr id="4" name="Picture 3" descr="McCarthy.jpg"/>
          <p:cNvPicPr>
            <a:picLocks noChangeAspect="1"/>
          </p:cNvPicPr>
          <p:nvPr/>
        </p:nvPicPr>
        <p:blipFill>
          <a:blip r:embed="rId3" cstate="print"/>
          <a:stretch>
            <a:fillRect/>
          </a:stretch>
        </p:blipFill>
        <p:spPr>
          <a:xfrm>
            <a:off x="7696200" y="1676400"/>
            <a:ext cx="1211548" cy="1447800"/>
          </a:xfrm>
          <a:prstGeom prst="rect">
            <a:avLst/>
          </a:prstGeom>
        </p:spPr>
      </p:pic>
      <p:pic>
        <p:nvPicPr>
          <p:cNvPr id="5" name="Picture 4" descr="Harry Toy.jpg"/>
          <p:cNvPicPr>
            <a:picLocks noChangeAspect="1"/>
          </p:cNvPicPr>
          <p:nvPr/>
        </p:nvPicPr>
        <p:blipFill>
          <a:blip r:embed="rId4" cstate="print"/>
          <a:stretch>
            <a:fillRect/>
          </a:stretch>
        </p:blipFill>
        <p:spPr>
          <a:xfrm>
            <a:off x="7391400" y="4915066"/>
            <a:ext cx="1752600" cy="1639286"/>
          </a:xfrm>
          <a:prstGeom prst="rect">
            <a:avLst/>
          </a:prstGeom>
        </p:spPr>
      </p:pic>
      <p:sp>
        <p:nvSpPr>
          <p:cNvPr id="6" name="TextBox 5"/>
          <p:cNvSpPr txBox="1"/>
          <p:nvPr/>
        </p:nvSpPr>
        <p:spPr>
          <a:xfrm>
            <a:off x="7772400" y="3124200"/>
            <a:ext cx="1194622" cy="400110"/>
          </a:xfrm>
          <a:prstGeom prst="rect">
            <a:avLst/>
          </a:prstGeom>
          <a:noFill/>
        </p:spPr>
        <p:txBody>
          <a:bodyPr wrap="none" rtlCol="0">
            <a:spAutoFit/>
          </a:bodyPr>
          <a:lstStyle/>
          <a:p>
            <a:r>
              <a:rPr lang="en-US" sz="2000" dirty="0" smtClean="0">
                <a:solidFill>
                  <a:srgbClr val="FF0000"/>
                </a:solidFill>
              </a:rPr>
              <a:t>McCarthy</a:t>
            </a:r>
            <a:endParaRPr lang="en-US" sz="2000" dirty="0">
              <a:solidFill>
                <a:srgbClr val="FF0000"/>
              </a:solidFill>
            </a:endParaRPr>
          </a:p>
        </p:txBody>
      </p:sp>
      <p:sp>
        <p:nvSpPr>
          <p:cNvPr id="7" name="TextBox 6"/>
          <p:cNvSpPr txBox="1"/>
          <p:nvPr/>
        </p:nvSpPr>
        <p:spPr>
          <a:xfrm>
            <a:off x="1828800" y="6019800"/>
            <a:ext cx="5037918" cy="707886"/>
          </a:xfrm>
          <a:prstGeom prst="rect">
            <a:avLst/>
          </a:prstGeom>
          <a:noFill/>
        </p:spPr>
        <p:txBody>
          <a:bodyPr wrap="none" rtlCol="0">
            <a:spAutoFit/>
          </a:bodyPr>
          <a:lstStyle/>
          <a:p>
            <a:r>
              <a:rPr lang="en-US" sz="2000" dirty="0" smtClean="0">
                <a:solidFill>
                  <a:srgbClr val="FF0000"/>
                </a:solidFill>
              </a:rPr>
              <a:t>Harry Toy served as a Michigan Supreme Court</a:t>
            </a:r>
          </a:p>
          <a:p>
            <a:r>
              <a:rPr lang="en-US" sz="2000" dirty="0" smtClean="0">
                <a:solidFill>
                  <a:srgbClr val="FF0000"/>
                </a:solidFill>
              </a:rPr>
              <a:t>Justice before coming police commissioner.</a:t>
            </a:r>
            <a:endParaRPr lang="en-US" sz="2000" dirty="0">
              <a:solidFill>
                <a:srgbClr val="FF0000"/>
              </a:solidFill>
            </a:endParaRPr>
          </a:p>
        </p:txBody>
      </p:sp>
      <p:sp>
        <p:nvSpPr>
          <p:cNvPr id="8" name="Rectangle 7"/>
          <p:cNvSpPr/>
          <p:nvPr/>
        </p:nvSpPr>
        <p:spPr>
          <a:xfrm>
            <a:off x="7543800" y="1371600"/>
            <a:ext cx="1447800" cy="338554"/>
          </a:xfrm>
          <a:prstGeom prst="rect">
            <a:avLst/>
          </a:prstGeom>
        </p:spPr>
        <p:txBody>
          <a:bodyPr wrap="square">
            <a:spAutoFit/>
          </a:bodyPr>
          <a:lstStyle/>
          <a:p>
            <a:r>
              <a:rPr lang="en-US" sz="800" dirty="0" smtClean="0"/>
              <a:t>http://en.wikipedia.org/wiki/McCarthyism</a:t>
            </a:r>
            <a:endParaRPr lang="en-US" sz="800" dirty="0"/>
          </a:p>
        </p:txBody>
      </p:sp>
      <p:sp>
        <p:nvSpPr>
          <p:cNvPr id="9" name="Rectangle 8"/>
          <p:cNvSpPr/>
          <p:nvPr/>
        </p:nvSpPr>
        <p:spPr>
          <a:xfrm>
            <a:off x="6781800" y="6519446"/>
            <a:ext cx="2362200" cy="338554"/>
          </a:xfrm>
          <a:prstGeom prst="rect">
            <a:avLst/>
          </a:prstGeom>
        </p:spPr>
        <p:txBody>
          <a:bodyPr wrap="square">
            <a:spAutoFit/>
          </a:bodyPr>
          <a:lstStyle/>
          <a:p>
            <a:r>
              <a:rPr lang="en-US" sz="800" dirty="0" smtClean="0"/>
              <a:t>http://boards.collectorssociety.com/ubbthreads.php?ubb=showflat&amp;Number=4092080&amp;fpart=3</a:t>
            </a:r>
            <a:endParaRPr lang="en-US" sz="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sa Parks old.jpg"/>
          <p:cNvPicPr>
            <a:picLocks noChangeAspect="1"/>
          </p:cNvPicPr>
          <p:nvPr/>
        </p:nvPicPr>
        <p:blipFill>
          <a:blip r:embed="rId3" cstate="print"/>
          <a:stretch>
            <a:fillRect/>
          </a:stretch>
        </p:blipFill>
        <p:spPr>
          <a:xfrm>
            <a:off x="6477000" y="5105400"/>
            <a:ext cx="2449285" cy="1371600"/>
          </a:xfrm>
          <a:prstGeom prst="rect">
            <a:avLst/>
          </a:prstGeom>
        </p:spPr>
      </p:pic>
      <p:sp>
        <p:nvSpPr>
          <p:cNvPr id="55299" name="Content Placeholder 2"/>
          <p:cNvSpPr>
            <a:spLocks noGrp="1"/>
          </p:cNvSpPr>
          <p:nvPr>
            <p:ph idx="1"/>
          </p:nvPr>
        </p:nvSpPr>
        <p:spPr>
          <a:xfrm>
            <a:off x="533400" y="1524000"/>
            <a:ext cx="6705600" cy="5181600"/>
          </a:xfrm>
        </p:spPr>
        <p:txBody>
          <a:bodyPr>
            <a:noAutofit/>
          </a:bodyPr>
          <a:lstStyle/>
          <a:p>
            <a:pPr>
              <a:buFont typeface="Arial" charset="0"/>
              <a:buNone/>
            </a:pPr>
            <a:r>
              <a:rPr lang="en-US" sz="2000" dirty="0" smtClean="0">
                <a:ea typeface="ＭＳ Ｐゴシック" pitchFamily="34" charset="-128"/>
              </a:rPr>
              <a:t>Refused to move from her seat on a Montgomery, AL bus, starting the Montgomery Bus Boycott in 1955-56, led by Martin L. King (Start of Civil Rights Era)	</a:t>
            </a:r>
          </a:p>
          <a:p>
            <a:pPr>
              <a:buFont typeface="Arial" charset="0"/>
              <a:buNone/>
            </a:pPr>
            <a:r>
              <a:rPr lang="en-US" sz="2000" dirty="0" smtClean="0">
                <a:ea typeface="ＭＳ Ｐゴシック" pitchFamily="34" charset="-128"/>
              </a:rPr>
              <a:t>Moved to Detroit in 1957 where her brother and sister-in-law lived after losing her department store job in Montgomery.</a:t>
            </a:r>
          </a:p>
          <a:p>
            <a:r>
              <a:rPr lang="en-US" sz="2000" dirty="0" smtClean="0">
                <a:ea typeface="ＭＳ Ｐゴシック" pitchFamily="34" charset="-128"/>
              </a:rPr>
              <a:t>Disagreed with MLK, who believed in human rights for all races.  MLK was too political, opposed the Vietnam War.  </a:t>
            </a:r>
          </a:p>
          <a:p>
            <a:r>
              <a:rPr lang="en-US" sz="2000" dirty="0" smtClean="0">
                <a:ea typeface="ＭＳ Ｐゴシック" pitchFamily="34" charset="-128"/>
              </a:rPr>
              <a:t>1965-1988 – worked as secretary and receptionist for Rep. John Conyers (D-MI)</a:t>
            </a:r>
          </a:p>
          <a:p>
            <a:r>
              <a:rPr lang="en-US" sz="2000" dirty="0" smtClean="0">
                <a:ea typeface="ＭＳ Ｐゴシック" pitchFamily="34" charset="-128"/>
              </a:rPr>
              <a:t>Husband died of throat cancer in 1977</a:t>
            </a:r>
          </a:p>
          <a:p>
            <a:r>
              <a:rPr lang="en-US" sz="2000" dirty="0" smtClean="0">
                <a:ea typeface="ＭＳ Ｐゴシック" pitchFamily="34" charset="-128"/>
              </a:rPr>
              <a:t>Attacked in her home in 1994, and moved to the Riverfront Towers, who tried to evict her in 2004</a:t>
            </a:r>
          </a:p>
          <a:p>
            <a:r>
              <a:rPr lang="en-US" sz="2000" dirty="0" smtClean="0">
                <a:ea typeface="ＭＳ Ｐゴシック" pitchFamily="34" charset="-128"/>
              </a:rPr>
              <a:t>Died in 2005 at age 92</a:t>
            </a:r>
          </a:p>
        </p:txBody>
      </p:sp>
      <p:sp>
        <p:nvSpPr>
          <p:cNvPr id="55298" name="Title 1"/>
          <p:cNvSpPr>
            <a:spLocks noGrp="1"/>
          </p:cNvSpPr>
          <p:nvPr>
            <p:ph type="title"/>
          </p:nvPr>
        </p:nvSpPr>
        <p:spPr>
          <a:xfrm>
            <a:off x="2438400" y="533400"/>
            <a:ext cx="8229600" cy="685800"/>
          </a:xfrm>
        </p:spPr>
        <p:txBody>
          <a:bodyPr>
            <a:normAutofit/>
          </a:bodyPr>
          <a:lstStyle/>
          <a:p>
            <a:r>
              <a:rPr lang="en-US" sz="3200" dirty="0" smtClean="0">
                <a:ea typeface="ＭＳ Ｐゴシック" pitchFamily="34" charset="-128"/>
              </a:rPr>
              <a:t>Rosa Parks</a:t>
            </a:r>
          </a:p>
        </p:txBody>
      </p:sp>
      <p:pic>
        <p:nvPicPr>
          <p:cNvPr id="4" name="Picture 3" descr="Rosa Parks young.jpg"/>
          <p:cNvPicPr>
            <a:picLocks noChangeAspect="1"/>
          </p:cNvPicPr>
          <p:nvPr/>
        </p:nvPicPr>
        <p:blipFill>
          <a:blip r:embed="rId4" cstate="print"/>
          <a:stretch>
            <a:fillRect/>
          </a:stretch>
        </p:blipFill>
        <p:spPr>
          <a:xfrm>
            <a:off x="304800" y="152400"/>
            <a:ext cx="1371600" cy="1371600"/>
          </a:xfrm>
          <a:prstGeom prst="rect">
            <a:avLst/>
          </a:prstGeom>
        </p:spPr>
      </p:pic>
      <p:sp>
        <p:nvSpPr>
          <p:cNvPr id="6" name="Rectangle 5"/>
          <p:cNvSpPr/>
          <p:nvPr/>
        </p:nvSpPr>
        <p:spPr>
          <a:xfrm>
            <a:off x="0" y="0"/>
            <a:ext cx="3352800" cy="215444"/>
          </a:xfrm>
          <a:prstGeom prst="rect">
            <a:avLst/>
          </a:prstGeom>
        </p:spPr>
        <p:txBody>
          <a:bodyPr wrap="square">
            <a:spAutoFit/>
          </a:bodyPr>
          <a:lstStyle/>
          <a:p>
            <a:r>
              <a:rPr lang="en-US" sz="800" dirty="0" smtClean="0"/>
              <a:t>http://www.biography.com/people/rosa-parks-9433715</a:t>
            </a:r>
            <a:endParaRPr lang="en-US" sz="800" dirty="0"/>
          </a:p>
        </p:txBody>
      </p:sp>
      <p:sp>
        <p:nvSpPr>
          <p:cNvPr id="7" name="Rectangle 6"/>
          <p:cNvSpPr/>
          <p:nvPr/>
        </p:nvSpPr>
        <p:spPr>
          <a:xfrm>
            <a:off x="6324600" y="0"/>
            <a:ext cx="2819400" cy="215444"/>
          </a:xfrm>
          <a:prstGeom prst="rect">
            <a:avLst/>
          </a:prstGeom>
        </p:spPr>
        <p:txBody>
          <a:bodyPr wrap="square">
            <a:spAutoFit/>
          </a:bodyPr>
          <a:lstStyle/>
          <a:p>
            <a:r>
              <a:rPr lang="en-US" sz="800" dirty="0" smtClean="0"/>
              <a:t>http://all-that-is-interesting.com/rosa-parks-mug-shot</a:t>
            </a:r>
            <a:endParaRPr lang="en-US" sz="800" dirty="0"/>
          </a:p>
        </p:txBody>
      </p:sp>
      <p:pic>
        <p:nvPicPr>
          <p:cNvPr id="8" name="Picture 7" descr="rosa-parks-mugshot-december-1955.jpg"/>
          <p:cNvPicPr>
            <a:picLocks noChangeAspect="1"/>
          </p:cNvPicPr>
          <p:nvPr/>
        </p:nvPicPr>
        <p:blipFill>
          <a:blip r:embed="rId5" cstate="print"/>
          <a:stretch>
            <a:fillRect/>
          </a:stretch>
        </p:blipFill>
        <p:spPr>
          <a:xfrm>
            <a:off x="7239000" y="152400"/>
            <a:ext cx="1655237" cy="2133600"/>
          </a:xfrm>
          <a:prstGeom prst="rect">
            <a:avLst/>
          </a:prstGeom>
        </p:spPr>
      </p:pic>
      <p:sp>
        <p:nvSpPr>
          <p:cNvPr id="9" name="TextBox 8"/>
          <p:cNvSpPr txBox="1"/>
          <p:nvPr/>
        </p:nvSpPr>
        <p:spPr>
          <a:xfrm>
            <a:off x="7239000" y="2362200"/>
            <a:ext cx="1752600" cy="1200329"/>
          </a:xfrm>
          <a:prstGeom prst="rect">
            <a:avLst/>
          </a:prstGeom>
          <a:noFill/>
        </p:spPr>
        <p:txBody>
          <a:bodyPr wrap="square" rtlCol="0">
            <a:spAutoFit/>
          </a:bodyPr>
          <a:lstStyle/>
          <a:p>
            <a:r>
              <a:rPr lang="en-US" dirty="0" smtClean="0">
                <a:solidFill>
                  <a:srgbClr val="0070C0"/>
                </a:solidFill>
              </a:rPr>
              <a:t>Parks is called the “Mother of the Civil Rights movement”</a:t>
            </a:r>
            <a:endParaRPr lang="en-US" dirty="0">
              <a:solidFill>
                <a:srgbClr val="0070C0"/>
              </a:solidFill>
            </a:endParaRPr>
          </a:p>
        </p:txBody>
      </p:sp>
      <p:sp>
        <p:nvSpPr>
          <p:cNvPr id="10" name="Rectangle 9"/>
          <p:cNvSpPr/>
          <p:nvPr/>
        </p:nvSpPr>
        <p:spPr>
          <a:xfrm>
            <a:off x="6477000" y="6519446"/>
            <a:ext cx="2514600" cy="338554"/>
          </a:xfrm>
          <a:prstGeom prst="rect">
            <a:avLst/>
          </a:prstGeom>
        </p:spPr>
        <p:txBody>
          <a:bodyPr wrap="square">
            <a:spAutoFit/>
          </a:bodyPr>
          <a:lstStyle/>
          <a:p>
            <a:r>
              <a:rPr lang="en-US" sz="800" dirty="0" smtClean="0"/>
              <a:t>http://www.bet.com/news/national/2013/01/22/rosa-parks-statue-to-go-up-on-capitol-hill.html</a:t>
            </a:r>
            <a:endParaRPr lang="en-US" sz="800" dirty="0"/>
          </a:p>
        </p:txBody>
      </p:sp>
    </p:spTree>
    <p:extLst>
      <p:ext uri="{BB962C8B-B14F-4D97-AF65-F5344CB8AC3E}">
        <p14:creationId xmlns:p14="http://schemas.microsoft.com/office/powerpoint/2010/main" xmlns="" val="772026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Prosperous time in which population grew 23% (7</a:t>
            </a:r>
            <a:r>
              <a:rPr lang="en-US" baseline="30000" dirty="0" smtClean="0"/>
              <a:t>th</a:t>
            </a:r>
            <a:r>
              <a:rPr lang="en-US" dirty="0" smtClean="0"/>
              <a:t> largest state), but UP and northern Michigan lost residents</a:t>
            </a:r>
          </a:p>
          <a:p>
            <a:r>
              <a:rPr lang="en-US" b="1" dirty="0" smtClean="0"/>
              <a:t>“Soapy” Williams </a:t>
            </a:r>
            <a:r>
              <a:rPr lang="en-US" dirty="0" smtClean="0"/>
              <a:t>was governor</a:t>
            </a:r>
          </a:p>
          <a:p>
            <a:r>
              <a:rPr lang="en-US" dirty="0" smtClean="0"/>
              <a:t>1956 – </a:t>
            </a:r>
            <a:r>
              <a:rPr lang="en-US" b="1" dirty="0" smtClean="0"/>
              <a:t>Interstate Highway Act </a:t>
            </a:r>
            <a:r>
              <a:rPr lang="en-US" dirty="0" smtClean="0"/>
              <a:t>paid for 90% of 41,000 new highways across the U.S. (Mackinac Bridge completed in 1957 after 3 years and $100 million in bonds)</a:t>
            </a:r>
          </a:p>
          <a:p>
            <a:r>
              <a:rPr lang="en-US" dirty="0" smtClean="0"/>
              <a:t>1959 – </a:t>
            </a:r>
            <a:r>
              <a:rPr lang="en-US" b="1" dirty="0" smtClean="0"/>
              <a:t>St. Lawrence Seaway </a:t>
            </a:r>
            <a:r>
              <a:rPr lang="en-US" dirty="0" smtClean="0"/>
              <a:t>opens, so freighters can travel from Michigan to Europe</a:t>
            </a:r>
          </a:p>
          <a:p>
            <a:endParaRPr lang="en-US" dirty="0"/>
          </a:p>
        </p:txBody>
      </p:sp>
      <p:sp>
        <p:nvSpPr>
          <p:cNvPr id="2" name="Title 1"/>
          <p:cNvSpPr>
            <a:spLocks noGrp="1"/>
          </p:cNvSpPr>
          <p:nvPr>
            <p:ph type="title"/>
          </p:nvPr>
        </p:nvSpPr>
        <p:spPr/>
        <p:txBody>
          <a:bodyPr/>
          <a:lstStyle/>
          <a:p>
            <a:r>
              <a:rPr lang="en-US" dirty="0" smtClean="0"/>
              <a:t>Michigan in the 1950s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5410200" cy="5029200"/>
          </a:xfrm>
        </p:spPr>
        <p:txBody>
          <a:bodyPr>
            <a:normAutofit fontScale="62500" lnSpcReduction="20000"/>
          </a:bodyPr>
          <a:lstStyle/>
          <a:p>
            <a:r>
              <a:rPr lang="en-US" dirty="0" smtClean="0"/>
              <a:t>Opened in 1954 as nation’s modern shopping center built by Hudson’s (world’s second largest department store chain at one time) </a:t>
            </a:r>
          </a:p>
          <a:p>
            <a:r>
              <a:rPr lang="en-US" dirty="0" smtClean="0"/>
              <a:t>Built for $20 million with 70 stores  and anchored by Hudson’s with hotel, restaurant, and office complex.  Land in suburbs (farmland) was cheaper than in central cities</a:t>
            </a:r>
          </a:p>
          <a:p>
            <a:r>
              <a:rPr lang="en-US" dirty="0" smtClean="0"/>
              <a:t>Designed by </a:t>
            </a:r>
            <a:r>
              <a:rPr lang="en-US" b="1" dirty="0" smtClean="0"/>
              <a:t>Victor </a:t>
            </a:r>
            <a:r>
              <a:rPr lang="en-US" b="1" dirty="0" err="1" smtClean="0"/>
              <a:t>Gruen</a:t>
            </a:r>
            <a:r>
              <a:rPr lang="en-US" dirty="0" smtClean="0"/>
              <a:t>. Two years later, </a:t>
            </a:r>
            <a:r>
              <a:rPr lang="en-US" dirty="0" err="1" smtClean="0"/>
              <a:t>Gruen</a:t>
            </a:r>
            <a:r>
              <a:rPr lang="en-US" dirty="0" smtClean="0"/>
              <a:t> designed the first enclosed shopping mall in Minnesota. In 1959, he also designed the Kalamazoo Mall in 1959, the first outdoor pedestrian mall.</a:t>
            </a:r>
          </a:p>
          <a:p>
            <a:r>
              <a:rPr lang="en-US" dirty="0" smtClean="0"/>
              <a:t>Enclosed in the 1970s</a:t>
            </a:r>
          </a:p>
          <a:p>
            <a:r>
              <a:rPr lang="en-US" dirty="0" smtClean="0"/>
              <a:t>Hudson’s later built Eastland Mall (1957), Westland Mall (1965), </a:t>
            </a:r>
          </a:p>
        </p:txBody>
      </p:sp>
      <p:sp>
        <p:nvSpPr>
          <p:cNvPr id="2" name="Title 1"/>
          <p:cNvSpPr>
            <a:spLocks noGrp="1"/>
          </p:cNvSpPr>
          <p:nvPr>
            <p:ph type="title"/>
          </p:nvPr>
        </p:nvSpPr>
        <p:spPr>
          <a:xfrm>
            <a:off x="152400" y="457200"/>
            <a:ext cx="6248400" cy="914400"/>
          </a:xfrm>
        </p:spPr>
        <p:txBody>
          <a:bodyPr/>
          <a:lstStyle/>
          <a:p>
            <a:r>
              <a:rPr lang="en-US" dirty="0" smtClean="0"/>
              <a:t>Northland Center</a:t>
            </a:r>
            <a:endParaRPr lang="en-US" dirty="0"/>
          </a:p>
        </p:txBody>
      </p:sp>
      <p:pic>
        <p:nvPicPr>
          <p:cNvPr id="4" name="Picture 3" descr="Victor Gruen.jpg"/>
          <p:cNvPicPr>
            <a:picLocks noChangeAspect="1"/>
          </p:cNvPicPr>
          <p:nvPr/>
        </p:nvPicPr>
        <p:blipFill>
          <a:blip r:embed="rId3" cstate="print"/>
          <a:stretch>
            <a:fillRect/>
          </a:stretch>
        </p:blipFill>
        <p:spPr>
          <a:xfrm>
            <a:off x="6172200" y="3352800"/>
            <a:ext cx="2362200" cy="2362200"/>
          </a:xfrm>
          <a:prstGeom prst="rect">
            <a:avLst/>
          </a:prstGeom>
        </p:spPr>
      </p:pic>
      <p:pic>
        <p:nvPicPr>
          <p:cNvPr id="5" name="Picture 4" descr="Northland Center, Southfield, MI 1954.jpg"/>
          <p:cNvPicPr>
            <a:picLocks noChangeAspect="1"/>
          </p:cNvPicPr>
          <p:nvPr/>
        </p:nvPicPr>
        <p:blipFill>
          <a:blip r:embed="rId4" cstate="print"/>
          <a:stretch>
            <a:fillRect/>
          </a:stretch>
        </p:blipFill>
        <p:spPr>
          <a:xfrm>
            <a:off x="5562600" y="457200"/>
            <a:ext cx="3351535" cy="2524125"/>
          </a:xfrm>
          <a:prstGeom prst="rect">
            <a:avLst/>
          </a:prstGeom>
        </p:spPr>
      </p:pic>
      <p:sp>
        <p:nvSpPr>
          <p:cNvPr id="6" name="Rectangle 5"/>
          <p:cNvSpPr/>
          <p:nvPr/>
        </p:nvSpPr>
        <p:spPr>
          <a:xfrm>
            <a:off x="5562600" y="2895600"/>
            <a:ext cx="3581400" cy="215444"/>
          </a:xfrm>
          <a:prstGeom prst="rect">
            <a:avLst/>
          </a:prstGeom>
        </p:spPr>
        <p:txBody>
          <a:bodyPr wrap="square">
            <a:spAutoFit/>
          </a:bodyPr>
          <a:lstStyle/>
          <a:p>
            <a:r>
              <a:rPr lang="en-US" sz="800" dirty="0" smtClean="0"/>
              <a:t>http://mallsofamerica.blogspot.com/2006/11/northland-center-mall.html</a:t>
            </a:r>
            <a:endParaRPr lang="en-US" sz="800" dirty="0"/>
          </a:p>
        </p:txBody>
      </p:sp>
      <p:sp>
        <p:nvSpPr>
          <p:cNvPr id="7" name="Rectangle 6"/>
          <p:cNvSpPr/>
          <p:nvPr/>
        </p:nvSpPr>
        <p:spPr>
          <a:xfrm>
            <a:off x="6324600" y="5715000"/>
            <a:ext cx="2087210" cy="215444"/>
          </a:xfrm>
          <a:prstGeom prst="rect">
            <a:avLst/>
          </a:prstGeom>
        </p:spPr>
        <p:txBody>
          <a:bodyPr wrap="square">
            <a:spAutoFit/>
          </a:bodyPr>
          <a:lstStyle/>
          <a:p>
            <a:r>
              <a:rPr lang="en-US" sz="800" dirty="0" smtClean="0"/>
              <a:t>http://en.wikipedia.org/wiki/Victor_Gruen</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7239000" cy="5715000"/>
          </a:xfrm>
        </p:spPr>
        <p:txBody>
          <a:bodyPr>
            <a:normAutofit fontScale="62500" lnSpcReduction="20000"/>
          </a:bodyPr>
          <a:lstStyle/>
          <a:p>
            <a:r>
              <a:rPr lang="en-US" dirty="0" smtClean="0"/>
              <a:t>2</a:t>
            </a:r>
            <a:r>
              <a:rPr lang="en-US" baseline="30000" dirty="0" smtClean="0"/>
              <a:t>nd</a:t>
            </a:r>
            <a:r>
              <a:rPr lang="en-US" dirty="0" smtClean="0"/>
              <a:t> longest-serving governor in state history (1948-1960)  </a:t>
            </a:r>
          </a:p>
          <a:p>
            <a:r>
              <a:rPr lang="en-US" dirty="0" smtClean="0"/>
              <a:t>Legislature remained Republican, and were more powerful nationally thanks to Eisenhower. </a:t>
            </a:r>
            <a:r>
              <a:rPr lang="en-US" b="1" dirty="0" smtClean="0"/>
              <a:t>Charles E. Wilson </a:t>
            </a:r>
            <a:r>
              <a:rPr lang="en-US" dirty="0" smtClean="0"/>
              <a:t>(“Engine Charlie”) president of GM, served as Eisenhower’s Sec. of Defense.</a:t>
            </a:r>
          </a:p>
          <a:p>
            <a:r>
              <a:rPr lang="en-US" b="1" dirty="0" smtClean="0"/>
              <a:t>Education</a:t>
            </a:r>
            <a:r>
              <a:rPr lang="en-US" dirty="0" smtClean="0"/>
              <a:t> was chief priority. Reduced school districts from 5,200 to 2,100, built 30,000 classrooms, and hired 20,000 teachers.  Built 7 new community colleges.</a:t>
            </a:r>
          </a:p>
          <a:p>
            <a:r>
              <a:rPr lang="en-US" b="1" dirty="0" smtClean="0"/>
              <a:t>Prison reform </a:t>
            </a:r>
            <a:r>
              <a:rPr lang="en-US" dirty="0" smtClean="0"/>
              <a:t>– Model Corrections Act put administration under a state director and a five-man commission to improve efficiency and treatment</a:t>
            </a:r>
          </a:p>
          <a:p>
            <a:r>
              <a:rPr lang="en-US" b="1" dirty="0" smtClean="0"/>
              <a:t>Civil Rights </a:t>
            </a:r>
            <a:r>
              <a:rPr lang="en-US" dirty="0" smtClean="0"/>
              <a:t>– Fair Employment Act of 1955 established commission to hear complaints of job discrimination</a:t>
            </a:r>
          </a:p>
          <a:p>
            <a:r>
              <a:rPr lang="en-US" b="1" dirty="0" smtClean="0"/>
              <a:t>Increased Tourism </a:t>
            </a:r>
            <a:r>
              <a:rPr lang="en-US" dirty="0" smtClean="0"/>
              <a:t>– Advertised “water wonderland” and built Mackinac Bridge in 1957.</a:t>
            </a:r>
          </a:p>
          <a:p>
            <a:r>
              <a:rPr lang="en-US" dirty="0" smtClean="0"/>
              <a:t>Succeeded by John </a:t>
            </a:r>
            <a:r>
              <a:rPr lang="en-US" dirty="0" err="1" smtClean="0"/>
              <a:t>Swainson</a:t>
            </a:r>
            <a:r>
              <a:rPr lang="en-US" dirty="0" smtClean="0"/>
              <a:t> in 1960 (Williams’ lieutenant governor)</a:t>
            </a:r>
            <a:endParaRPr lang="en-US" dirty="0"/>
          </a:p>
        </p:txBody>
      </p:sp>
      <p:sp>
        <p:nvSpPr>
          <p:cNvPr id="2" name="Title 1"/>
          <p:cNvSpPr>
            <a:spLocks noGrp="1"/>
          </p:cNvSpPr>
          <p:nvPr>
            <p:ph type="title"/>
          </p:nvPr>
        </p:nvSpPr>
        <p:spPr>
          <a:xfrm>
            <a:off x="457200" y="304800"/>
            <a:ext cx="8686800" cy="1143000"/>
          </a:xfrm>
        </p:spPr>
        <p:txBody>
          <a:bodyPr>
            <a:normAutofit/>
          </a:bodyPr>
          <a:lstStyle/>
          <a:p>
            <a:r>
              <a:rPr lang="en-US" sz="3500" dirty="0" smtClean="0"/>
              <a:t>Gerhard Mennen (“Soapy”) Williams (D)</a:t>
            </a:r>
            <a:endParaRPr lang="en-US" sz="3500" dirty="0"/>
          </a:p>
        </p:txBody>
      </p:sp>
      <p:pic>
        <p:nvPicPr>
          <p:cNvPr id="5" name="Picture 4" descr="Soapy Williams.jpg"/>
          <p:cNvPicPr>
            <a:picLocks noChangeAspect="1"/>
          </p:cNvPicPr>
          <p:nvPr/>
        </p:nvPicPr>
        <p:blipFill>
          <a:blip r:embed="rId3" cstate="print"/>
          <a:stretch>
            <a:fillRect/>
          </a:stretch>
        </p:blipFill>
        <p:spPr>
          <a:xfrm>
            <a:off x="7391400" y="3505200"/>
            <a:ext cx="1752600" cy="2306994"/>
          </a:xfrm>
          <a:prstGeom prst="rect">
            <a:avLst/>
          </a:prstGeom>
        </p:spPr>
      </p:pic>
      <p:sp>
        <p:nvSpPr>
          <p:cNvPr id="6" name="TextBox 5"/>
          <p:cNvSpPr txBox="1"/>
          <p:nvPr/>
        </p:nvSpPr>
        <p:spPr>
          <a:xfrm>
            <a:off x="7772400" y="2743200"/>
            <a:ext cx="955711" cy="400110"/>
          </a:xfrm>
          <a:prstGeom prst="rect">
            <a:avLst/>
          </a:prstGeom>
          <a:noFill/>
        </p:spPr>
        <p:txBody>
          <a:bodyPr wrap="none" rtlCol="0">
            <a:spAutoFit/>
          </a:bodyPr>
          <a:lstStyle/>
          <a:p>
            <a:r>
              <a:rPr lang="en-US" sz="2000" dirty="0" smtClean="0">
                <a:solidFill>
                  <a:srgbClr val="00B050"/>
                </a:solidFill>
              </a:rPr>
              <a:t>Wilson</a:t>
            </a:r>
            <a:endParaRPr lang="en-US" sz="2000" dirty="0">
              <a:solidFill>
                <a:srgbClr val="00B050"/>
              </a:solidFill>
            </a:endParaRPr>
          </a:p>
        </p:txBody>
      </p:sp>
      <p:sp>
        <p:nvSpPr>
          <p:cNvPr id="7" name="Rectangle 6"/>
          <p:cNvSpPr/>
          <p:nvPr/>
        </p:nvSpPr>
        <p:spPr>
          <a:xfrm>
            <a:off x="7315200" y="3048000"/>
            <a:ext cx="1828800" cy="338554"/>
          </a:xfrm>
          <a:prstGeom prst="rect">
            <a:avLst/>
          </a:prstGeom>
        </p:spPr>
        <p:txBody>
          <a:bodyPr wrap="square">
            <a:spAutoFit/>
          </a:bodyPr>
          <a:lstStyle/>
          <a:p>
            <a:r>
              <a:rPr lang="en-US" sz="800" dirty="0" smtClean="0"/>
              <a:t>http://history.gmheritagecenter.com/wiki/index.php/Wilson,_Charles_E.</a:t>
            </a:r>
            <a:endParaRPr lang="en-US" sz="800" dirty="0"/>
          </a:p>
        </p:txBody>
      </p:sp>
      <p:pic>
        <p:nvPicPr>
          <p:cNvPr id="8" name="Picture 7" descr="Charles Wilson1.jpg"/>
          <p:cNvPicPr>
            <a:picLocks noChangeAspect="1"/>
          </p:cNvPicPr>
          <p:nvPr/>
        </p:nvPicPr>
        <p:blipFill>
          <a:blip r:embed="rId4" cstate="print"/>
          <a:stretch>
            <a:fillRect/>
          </a:stretch>
        </p:blipFill>
        <p:spPr>
          <a:xfrm>
            <a:off x="7620000" y="1143000"/>
            <a:ext cx="1311705" cy="1668780"/>
          </a:xfrm>
          <a:prstGeom prst="rect">
            <a:avLst/>
          </a:prstGeom>
        </p:spPr>
      </p:pic>
      <p:sp>
        <p:nvSpPr>
          <p:cNvPr id="9" name="Rectangle 8"/>
          <p:cNvSpPr/>
          <p:nvPr/>
        </p:nvSpPr>
        <p:spPr>
          <a:xfrm>
            <a:off x="7467600" y="5791200"/>
            <a:ext cx="1676400" cy="584775"/>
          </a:xfrm>
          <a:prstGeom prst="rect">
            <a:avLst/>
          </a:prstGeom>
        </p:spPr>
        <p:txBody>
          <a:bodyPr wrap="square">
            <a:spAutoFit/>
          </a:bodyPr>
          <a:lstStyle/>
          <a:p>
            <a:r>
              <a:rPr lang="en-US" sz="800" dirty="0" smtClean="0"/>
              <a:t>http://www.mybaycity.com/scripts/p3_v2/P3V3-0200.cfm?P3_newspaperID=NewspaperID&amp;P3_ArticleID=1246</a:t>
            </a:r>
            <a:endParaRPr lang="en-US" sz="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562600"/>
          </a:xfrm>
        </p:spPr>
        <p:txBody>
          <a:bodyPr>
            <a:noAutofit/>
          </a:bodyPr>
          <a:lstStyle/>
          <a:p>
            <a:r>
              <a:rPr lang="en-US" sz="2000" dirty="0" smtClean="0"/>
              <a:t>1946 – Voters agree that 77% of revenue from the sales tax should go to local schools and local governments causing years of financial trouble for the state</a:t>
            </a:r>
          </a:p>
          <a:p>
            <a:r>
              <a:rPr lang="en-US" sz="2000" dirty="0" smtClean="0"/>
              <a:t>Created new taxes over next several years on cigarettes, diesel fuel, watercraft, liquor, and business activities</a:t>
            </a:r>
          </a:p>
          <a:p>
            <a:r>
              <a:rPr lang="en-US" sz="2000" b="1" dirty="0" smtClean="0"/>
              <a:t>Recession of 1958 </a:t>
            </a:r>
            <a:r>
              <a:rPr lang="en-US" sz="2000" dirty="0" smtClean="0"/>
              <a:t>- Deficit was $21 million in 1958, and grew to $95 million in 1959.  </a:t>
            </a:r>
            <a:r>
              <a:rPr lang="en-US" sz="2000" b="1" dirty="0" smtClean="0"/>
              <a:t>Relied on prosperity of auto industry</a:t>
            </a:r>
            <a:r>
              <a:rPr lang="en-US" sz="2000" dirty="0" smtClean="0"/>
              <a:t>, and defense contracts went to other states as did auto plants (employment in MI plants dropped to 293,000  in 1958 vs. 503,000 in 1953).  Sales tax revenue declined significantly.  “</a:t>
            </a:r>
            <a:r>
              <a:rPr lang="en-US" sz="2000" b="1" dirty="0" smtClean="0"/>
              <a:t>Payless payday</a:t>
            </a:r>
            <a:r>
              <a:rPr lang="en-US" sz="2000" dirty="0" smtClean="0"/>
              <a:t>” on May 5, 1959 was bad publicity.  </a:t>
            </a:r>
            <a:r>
              <a:rPr lang="en-US" sz="2000" b="1" dirty="0" smtClean="0"/>
              <a:t>Automation claimed 100,000 auto jobs from 1958-62</a:t>
            </a:r>
            <a:r>
              <a:rPr lang="en-US" sz="2000" dirty="0" smtClean="0"/>
              <a:t>.</a:t>
            </a:r>
          </a:p>
          <a:p>
            <a:r>
              <a:rPr lang="en-US" sz="2000" dirty="0" smtClean="0"/>
              <a:t>In 1959, MI creates a 1% “use tax” but state supreme court strikes down, so enacts “nuisance taxes” on beer, telephone bills, cigarettes, liquor, and the corporation franchise tax.  </a:t>
            </a:r>
            <a:r>
              <a:rPr lang="en-US" sz="2000" b="1" dirty="0" smtClean="0"/>
              <a:t>Fiscal crisis hurt Gov. Williams and the Democrats</a:t>
            </a:r>
          </a:p>
          <a:p>
            <a:r>
              <a:rPr lang="en-US" sz="2000" dirty="0" smtClean="0"/>
              <a:t>In 1961, state constitution was amended to allow a 4% sales tax, but deficit remained</a:t>
            </a:r>
            <a:endParaRPr lang="en-US" sz="2000" dirty="0"/>
          </a:p>
        </p:txBody>
      </p:sp>
      <p:sp>
        <p:nvSpPr>
          <p:cNvPr id="2" name="Title 1"/>
          <p:cNvSpPr>
            <a:spLocks noGrp="1"/>
          </p:cNvSpPr>
          <p:nvPr>
            <p:ph type="title"/>
          </p:nvPr>
        </p:nvSpPr>
        <p:spPr>
          <a:xfrm>
            <a:off x="304800" y="304800"/>
            <a:ext cx="8686800" cy="1143000"/>
          </a:xfrm>
        </p:spPr>
        <p:txBody>
          <a:bodyPr>
            <a:noAutofit/>
          </a:bodyPr>
          <a:lstStyle/>
          <a:p>
            <a:r>
              <a:rPr lang="en-US" sz="3200" dirty="0" smtClean="0"/>
              <a:t>1959 Fiscal Crisis in “one industry state”</a:t>
            </a:r>
            <a:endParaRPr lang="en-US"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244</TotalTime>
  <Words>3561</Words>
  <Application>Microsoft Office PowerPoint</Application>
  <PresentationFormat>On-screen Show (4:3)</PresentationFormat>
  <Paragraphs>304</Paragraphs>
  <Slides>39</Slides>
  <Notes>38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Trek</vt:lpstr>
      <vt:lpstr>POSTWAR DETROIT 1945-1974</vt:lpstr>
      <vt:lpstr>The Fall of Automotive Icons</vt:lpstr>
      <vt:lpstr>Walter Reuther</vt:lpstr>
      <vt:lpstr>Another Red Scare</vt:lpstr>
      <vt:lpstr>Rosa Parks</vt:lpstr>
      <vt:lpstr>Michigan in the 1950s</vt:lpstr>
      <vt:lpstr>Northland Center</vt:lpstr>
      <vt:lpstr>Gerhard Mennen (“Soapy”) Williams (D)</vt:lpstr>
      <vt:lpstr>1959 Fiscal Crisis in “one industry state”</vt:lpstr>
      <vt:lpstr>Election of 1960</vt:lpstr>
      <vt:lpstr>Michigan in the 1960s</vt:lpstr>
      <vt:lpstr>Gov. George W. Romney (1962-1969)</vt:lpstr>
      <vt:lpstr>Gov. George W. Romney (1962-1969)</vt:lpstr>
      <vt:lpstr>Constitution of 1963</vt:lpstr>
      <vt:lpstr>Constitution of 1963 </vt:lpstr>
      <vt:lpstr>Publicly-Funded Education</vt:lpstr>
      <vt:lpstr>Labor Disputes</vt:lpstr>
      <vt:lpstr>Michigan Taxes</vt:lpstr>
      <vt:lpstr>Tom Hayden and the New Left</vt:lpstr>
      <vt:lpstr>Detroit’s Declining Population</vt:lpstr>
      <vt:lpstr>Slide 21</vt:lpstr>
      <vt:lpstr>The Decline of Detroit</vt:lpstr>
      <vt:lpstr>The Rise of the Suburbs</vt:lpstr>
      <vt:lpstr>Causes of Urban Riots in late 60s</vt:lpstr>
      <vt:lpstr>ParaDise Valley and Black Bottom</vt:lpstr>
      <vt:lpstr>Watts riot</vt:lpstr>
      <vt:lpstr>Detroit as a “Model City”</vt:lpstr>
      <vt:lpstr>Detroit as a powder keg</vt:lpstr>
      <vt:lpstr>The Riot of 1967</vt:lpstr>
      <vt:lpstr>Response to Riots</vt:lpstr>
      <vt:lpstr>1965 Immigration Reform</vt:lpstr>
      <vt:lpstr>Michigan in the 1970s  </vt:lpstr>
      <vt:lpstr>S.S. Kresge (K-mart)</vt:lpstr>
      <vt:lpstr>Slide 34</vt:lpstr>
      <vt:lpstr>J.L. Hudson Company becomes Macy’s</vt:lpstr>
      <vt:lpstr>William G. Milliken (R)  1969-1983</vt:lpstr>
      <vt:lpstr>Milliken vs. Bradley (1974)</vt:lpstr>
      <vt:lpstr>Philip A. Hart (D)</vt:lpstr>
      <vt:lpstr>Michigan State Lottery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POSTWAR DETROIT 1945-1974</dc:title>
  <dc:creator>Debbie</dc:creator>
  <cp:lastModifiedBy>Owner</cp:lastModifiedBy>
  <cp:revision>29</cp:revision>
  <dcterms:created xsi:type="dcterms:W3CDTF">2014-03-08T23:54:32Z</dcterms:created>
  <dcterms:modified xsi:type="dcterms:W3CDTF">2014-04-04T03:31:03Z</dcterms:modified>
</cp:coreProperties>
</file>