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8" r:id="rId3"/>
    <p:sldId id="259" r:id="rId4"/>
    <p:sldId id="260" r:id="rId5"/>
    <p:sldId id="261" r:id="rId6"/>
    <p:sldId id="262" r:id="rId7"/>
    <p:sldId id="288" r:id="rId8"/>
    <p:sldId id="289" r:id="rId9"/>
    <p:sldId id="263" r:id="rId10"/>
    <p:sldId id="264" r:id="rId11"/>
    <p:sldId id="266" r:id="rId12"/>
    <p:sldId id="291" r:id="rId13"/>
    <p:sldId id="292" r:id="rId14"/>
    <p:sldId id="293" r:id="rId15"/>
    <p:sldId id="267" r:id="rId16"/>
    <p:sldId id="268" r:id="rId17"/>
    <p:sldId id="269" r:id="rId18"/>
    <p:sldId id="290"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3E"/>
    <a:srgbClr val="00924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0" y="-6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2DA5C0-FE8C-45AF-87A0-18CBD6031BE9}" type="datetimeFigureOut">
              <a:rPr lang="en-US" smtClean="0"/>
              <a:pPr/>
              <a:t>4/1/2014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F70282-D82C-462E-A863-C8A46D8A96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F70282-D82C-462E-A863-C8A46D8A966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F70282-D82C-462E-A863-C8A46D8A966A}"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F70282-D82C-462E-A863-C8A46D8A966A}"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F70282-D82C-462E-A863-C8A46D8A966A}"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F70282-D82C-462E-A863-C8A46D8A966A}"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F70282-D82C-462E-A863-C8A46D8A966A}"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endParaRPr lang="en-US" smtClean="0">
              <a:latin typeface="Arial" pitchFamily="34" charset="0"/>
              <a:ea typeface="ＭＳ Ｐゴシック" pitchFamily="34" charset="-128"/>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A1104577-36A1-45D0-8FFD-1174D46134B0}" type="slidenum">
              <a:rPr lang="en-US" smtClean="0">
                <a:latin typeface="Arial" pitchFamily="34" charset="0"/>
                <a:ea typeface="ＭＳ Ｐゴシック" pitchFamily="34" charset="-128"/>
              </a:rPr>
              <a:pPr/>
              <a:t>6</a:t>
            </a:fld>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141A626-2C15-46F3-BFDD-01540E3C283A}" type="datetimeFigureOut">
              <a:rPr lang="en-US" smtClean="0"/>
              <a:pPr/>
              <a:t>4/1/2014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5CF093D-ED23-4B69-AC16-3305F99601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41A626-2C15-46F3-BFDD-01540E3C283A}"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F093D-ED23-4B69-AC16-3305F99601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41A626-2C15-46F3-BFDD-01540E3C283A}"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F093D-ED23-4B69-AC16-3305F99601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141A626-2C15-46F3-BFDD-01540E3C283A}" type="datetimeFigureOut">
              <a:rPr lang="en-US" smtClean="0"/>
              <a:pPr/>
              <a:t>4/1/2014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5CF093D-ED23-4B69-AC16-3305F99601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141A626-2C15-46F3-BFDD-01540E3C283A}" type="datetimeFigureOut">
              <a:rPr lang="en-US" smtClean="0"/>
              <a:pPr/>
              <a:t>4/1/2014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5CF093D-ED23-4B69-AC16-3305F99601DE}"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141A626-2C15-46F3-BFDD-01540E3C283A}" type="datetimeFigureOut">
              <a:rPr lang="en-US" smtClean="0"/>
              <a:pPr/>
              <a:t>4/1/2014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5CF093D-ED23-4B69-AC16-3305F99601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141A626-2C15-46F3-BFDD-01540E3C283A}" type="datetimeFigureOut">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5CF093D-ED23-4B69-AC16-3305F99601DE}"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141A626-2C15-46F3-BFDD-01540E3C283A}" type="datetimeFigureOut">
              <a:rPr lang="en-US" smtClean="0"/>
              <a:pPr/>
              <a:t>4/1/2014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F093D-ED23-4B69-AC16-3305F99601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41A626-2C15-46F3-BFDD-01540E3C283A}" type="datetimeFigureOut">
              <a:rPr lang="en-US" smtClean="0"/>
              <a:pPr/>
              <a:t>4/1/2014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F093D-ED23-4B69-AC16-3305F99601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141A626-2C15-46F3-BFDD-01540E3C283A}" type="datetimeFigureOut">
              <a:rPr lang="en-US" smtClean="0"/>
              <a:pPr/>
              <a:t>4/1/2014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F093D-ED23-4B69-AC16-3305F99601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141A626-2C15-46F3-BFDD-01540E3C283A}"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5CF093D-ED23-4B69-AC16-3305F99601DE}"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141A626-2C15-46F3-BFDD-01540E3C283A}" type="datetimeFigureOut">
              <a:rPr lang="en-US" smtClean="0"/>
              <a:pPr/>
              <a:t>4/1/2014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5CF093D-ED23-4B69-AC16-3305F99601DE}"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Depression and WWII</a:t>
            </a:r>
            <a:endParaRPr lang="en-US" dirty="0"/>
          </a:p>
        </p:txBody>
      </p:sp>
      <p:sp>
        <p:nvSpPr>
          <p:cNvPr id="3" name="Subtitle 2"/>
          <p:cNvSpPr>
            <a:spLocks noGrp="1"/>
          </p:cNvSpPr>
          <p:nvPr>
            <p:ph type="subTitle" idx="1"/>
          </p:nvPr>
        </p:nvSpPr>
        <p:spPr/>
        <p:txBody>
          <a:bodyPr/>
          <a:lstStyle/>
          <a:p>
            <a:r>
              <a:rPr lang="en-US" dirty="0" smtClean="0"/>
              <a:t>1929-1945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Strikes broken up by federal troops, state national guard, or private security “goons” (</a:t>
            </a:r>
            <a:r>
              <a:rPr lang="en-US" dirty="0" err="1" smtClean="0"/>
              <a:t>Pinkertons</a:t>
            </a:r>
            <a:r>
              <a:rPr lang="en-US" dirty="0" smtClean="0"/>
              <a:t>) during the Gilded Age</a:t>
            </a:r>
          </a:p>
          <a:p>
            <a:r>
              <a:rPr lang="en-US" dirty="0" smtClean="0"/>
              <a:t>1889 – </a:t>
            </a:r>
            <a:r>
              <a:rPr lang="en-US" b="1" dirty="0" smtClean="0"/>
              <a:t>Michigan Federation of Labor </a:t>
            </a:r>
            <a:r>
              <a:rPr lang="en-US" dirty="0" smtClean="0"/>
              <a:t>started, and helped pass child labor and prison labor legislation, but was disorganized and weak until the 1935 </a:t>
            </a:r>
            <a:r>
              <a:rPr lang="en-US" b="1" dirty="0" smtClean="0"/>
              <a:t>Wagner Act </a:t>
            </a:r>
            <a:r>
              <a:rPr lang="en-US" dirty="0" smtClean="0"/>
              <a:t>allowed unions and collective bargaining.  </a:t>
            </a:r>
            <a:r>
              <a:rPr lang="en-US" b="1" dirty="0" smtClean="0"/>
              <a:t>Industrial unions</a:t>
            </a:r>
            <a:r>
              <a:rPr lang="en-US" dirty="0" smtClean="0"/>
              <a:t>, comprising all workers, grew (mining, clothing, auto workers = </a:t>
            </a:r>
            <a:r>
              <a:rPr lang="en-US" b="1" dirty="0" smtClean="0"/>
              <a:t>UAW</a:t>
            </a:r>
            <a:r>
              <a:rPr lang="en-US" dirty="0" smtClean="0"/>
              <a:t> in 1935)</a:t>
            </a:r>
          </a:p>
        </p:txBody>
      </p:sp>
      <p:sp>
        <p:nvSpPr>
          <p:cNvPr id="2" name="Title 1"/>
          <p:cNvSpPr>
            <a:spLocks noGrp="1"/>
          </p:cNvSpPr>
          <p:nvPr>
            <p:ph type="title"/>
          </p:nvPr>
        </p:nvSpPr>
        <p:spPr/>
        <p:txBody>
          <a:bodyPr/>
          <a:lstStyle/>
          <a:p>
            <a:r>
              <a:rPr lang="en-US" dirty="0" smtClean="0"/>
              <a:t>The Growth of Labor Unions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ughlin2.jpg"/>
          <p:cNvPicPr>
            <a:picLocks noChangeAspect="1"/>
          </p:cNvPicPr>
          <p:nvPr/>
        </p:nvPicPr>
        <p:blipFill>
          <a:blip r:embed="rId3" cstate="print"/>
          <a:stretch>
            <a:fillRect/>
          </a:stretch>
        </p:blipFill>
        <p:spPr>
          <a:xfrm>
            <a:off x="4800600" y="3657600"/>
            <a:ext cx="3895725" cy="2984099"/>
          </a:xfrm>
          <a:prstGeom prst="rect">
            <a:avLst/>
          </a:prstGeom>
        </p:spPr>
      </p:pic>
      <p:sp>
        <p:nvSpPr>
          <p:cNvPr id="3" name="Content Placeholder 2"/>
          <p:cNvSpPr>
            <a:spLocks noGrp="1"/>
          </p:cNvSpPr>
          <p:nvPr>
            <p:ph idx="1"/>
          </p:nvPr>
        </p:nvSpPr>
        <p:spPr>
          <a:xfrm>
            <a:off x="228600" y="1219200"/>
            <a:ext cx="8915400" cy="4525963"/>
          </a:xfrm>
        </p:spPr>
        <p:txBody>
          <a:bodyPr>
            <a:normAutofit/>
          </a:bodyPr>
          <a:lstStyle/>
          <a:p>
            <a:r>
              <a:rPr lang="en-US" sz="2400" b="1" dirty="0" smtClean="0">
                <a:solidFill>
                  <a:schemeClr val="tx1"/>
                </a:solidFill>
                <a:latin typeface="Arial" pitchFamily="34" charset="0"/>
                <a:ea typeface="ＭＳ Ｐゴシック" pitchFamily="34" charset="-128"/>
              </a:rPr>
              <a:t>Father Charles Coughlin </a:t>
            </a:r>
            <a:r>
              <a:rPr lang="en-US" sz="2400" dirty="0" smtClean="0">
                <a:solidFill>
                  <a:schemeClr val="tx1"/>
                </a:solidFill>
                <a:latin typeface="Arial" pitchFamily="34" charset="0"/>
                <a:ea typeface="ＭＳ Ｐゴシック" pitchFamily="34" charset="-128"/>
              </a:rPr>
              <a:t> – Catholic priest from Royal Oak Shrine of the Little Flower urged his listeners to vote for FDR in 1932, but later said New Deal didn’t go far enough in ensure </a:t>
            </a:r>
            <a:r>
              <a:rPr lang="en-US" sz="2400" b="1" dirty="0" smtClean="0">
                <a:solidFill>
                  <a:schemeClr val="tx1"/>
                </a:solidFill>
                <a:latin typeface="Arial" pitchFamily="34" charset="0"/>
                <a:ea typeface="ＭＳ Ｐゴシック" pitchFamily="34" charset="-128"/>
              </a:rPr>
              <a:t>social justice</a:t>
            </a:r>
            <a:r>
              <a:rPr lang="en-US" sz="2400" dirty="0" smtClean="0">
                <a:solidFill>
                  <a:schemeClr val="tx1"/>
                </a:solidFill>
                <a:latin typeface="Arial" pitchFamily="34" charset="0"/>
                <a:ea typeface="ＭＳ Ｐゴシック" pitchFamily="34" charset="-128"/>
              </a:rPr>
              <a:t>.  NRA failing to compel employers to meet with unions and raise wages, so many strikes occurred. Favored guaranteed annual income, tough antimonopoly laws, and nationalization of banking. Founded the anti-Semitic </a:t>
            </a:r>
            <a:r>
              <a:rPr lang="en-US" sz="2400" b="1" dirty="0" smtClean="0">
                <a:solidFill>
                  <a:schemeClr val="tx1"/>
                </a:solidFill>
                <a:latin typeface="Arial" pitchFamily="34" charset="0"/>
                <a:ea typeface="ＭＳ Ｐゴシック" pitchFamily="34" charset="-128"/>
              </a:rPr>
              <a:t>National Union for Social Justice.</a:t>
            </a:r>
            <a:endParaRPr lang="en-US" sz="2400" dirty="0">
              <a:solidFill>
                <a:schemeClr val="tx1"/>
              </a:solidFill>
            </a:endParaRPr>
          </a:p>
        </p:txBody>
      </p:sp>
      <p:sp>
        <p:nvSpPr>
          <p:cNvPr id="2" name="Title 1"/>
          <p:cNvSpPr>
            <a:spLocks noGrp="1"/>
          </p:cNvSpPr>
          <p:nvPr>
            <p:ph type="title"/>
          </p:nvPr>
        </p:nvSpPr>
        <p:spPr/>
        <p:txBody>
          <a:bodyPr/>
          <a:lstStyle/>
          <a:p>
            <a:r>
              <a:rPr lang="en-US" dirty="0" smtClean="0"/>
              <a:t>“The Radio Priest”</a:t>
            </a:r>
            <a:endParaRPr lang="en-US" dirty="0"/>
          </a:p>
        </p:txBody>
      </p:sp>
      <p:sp>
        <p:nvSpPr>
          <p:cNvPr id="5" name="TextBox 4"/>
          <p:cNvSpPr txBox="1"/>
          <p:nvPr/>
        </p:nvSpPr>
        <p:spPr>
          <a:xfrm>
            <a:off x="4724400" y="6642556"/>
            <a:ext cx="4724400" cy="215444"/>
          </a:xfrm>
          <a:prstGeom prst="rect">
            <a:avLst/>
          </a:prstGeom>
          <a:noFill/>
        </p:spPr>
        <p:txBody>
          <a:bodyPr wrap="square" rtlCol="0">
            <a:spAutoFit/>
          </a:bodyPr>
          <a:lstStyle/>
          <a:p>
            <a:r>
              <a:rPr lang="en-US" sz="800" dirty="0" smtClean="0"/>
              <a:t>http://www.history.com/topics/michigan/speeches#coughlin-denounces-new-deal</a:t>
            </a:r>
            <a:endParaRPr lang="en-US" sz="800" dirty="0"/>
          </a:p>
        </p:txBody>
      </p:sp>
    </p:spTree>
    <p:extLst>
      <p:ext uri="{BB962C8B-B14F-4D97-AF65-F5344CB8AC3E}">
        <p14:creationId xmlns="" xmlns:p14="http://schemas.microsoft.com/office/powerpoint/2010/main" val="2161837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black legion</a:t>
            </a:r>
            <a:endParaRPr lang="en-US" dirty="0"/>
          </a:p>
        </p:txBody>
      </p:sp>
      <p:sp>
        <p:nvSpPr>
          <p:cNvPr id="3" name="Content Placeholder 2"/>
          <p:cNvSpPr>
            <a:spLocks noGrp="1"/>
          </p:cNvSpPr>
          <p:nvPr>
            <p:ph idx="1"/>
          </p:nvPr>
        </p:nvSpPr>
        <p:spPr>
          <a:xfrm>
            <a:off x="0" y="1219200"/>
            <a:ext cx="8153400" cy="2362200"/>
          </a:xfrm>
        </p:spPr>
        <p:txBody>
          <a:bodyPr>
            <a:normAutofit fontScale="70000" lnSpcReduction="20000"/>
          </a:bodyPr>
          <a:lstStyle/>
          <a:p>
            <a:r>
              <a:rPr lang="en-US" dirty="0" smtClean="0"/>
              <a:t>Detroit branch of the Ku Klux </a:t>
            </a:r>
            <a:r>
              <a:rPr lang="en-US" dirty="0" smtClean="0"/>
              <a:t>Klan with an estimated 20-30,000 members</a:t>
            </a:r>
            <a:endParaRPr lang="en-US" dirty="0" smtClean="0"/>
          </a:p>
          <a:p>
            <a:r>
              <a:rPr lang="en-US" dirty="0" smtClean="0"/>
              <a:t>Wore black </a:t>
            </a:r>
            <a:r>
              <a:rPr lang="en-US" dirty="0" smtClean="0"/>
              <a:t>robes instead of white KKK robes</a:t>
            </a:r>
            <a:endParaRPr lang="en-US" dirty="0" smtClean="0"/>
          </a:p>
          <a:p>
            <a:r>
              <a:rPr lang="en-US" dirty="0" smtClean="0"/>
              <a:t>Many were transplanted poor </a:t>
            </a:r>
            <a:r>
              <a:rPr lang="en-US" dirty="0" smtClean="0"/>
              <a:t>S</a:t>
            </a:r>
            <a:r>
              <a:rPr lang="en-US" dirty="0" smtClean="0"/>
              <a:t>outherners who </a:t>
            </a:r>
            <a:r>
              <a:rPr lang="en-US" dirty="0" smtClean="0"/>
              <a:t>t</a:t>
            </a:r>
            <a:r>
              <a:rPr lang="en-US" dirty="0" smtClean="0"/>
              <a:t>argeted blacks, Jews, Catholics, and suspected communists.</a:t>
            </a:r>
          </a:p>
          <a:p>
            <a:r>
              <a:rPr lang="en-US" dirty="0" smtClean="0"/>
              <a:t>Killed </a:t>
            </a:r>
            <a:r>
              <a:rPr lang="en-US" dirty="0" smtClean="0"/>
              <a:t>an estimated 50 blacks from 1931 to </a:t>
            </a:r>
            <a:r>
              <a:rPr lang="en-US" dirty="0" smtClean="0"/>
              <a:t>1936</a:t>
            </a:r>
          </a:p>
          <a:p>
            <a:endParaRPr lang="en-US" dirty="0"/>
          </a:p>
        </p:txBody>
      </p:sp>
      <p:pic>
        <p:nvPicPr>
          <p:cNvPr id="4" name="Picture 3" descr="Black Legion.gif"/>
          <p:cNvPicPr>
            <a:picLocks noChangeAspect="1"/>
          </p:cNvPicPr>
          <p:nvPr/>
        </p:nvPicPr>
        <p:blipFill>
          <a:blip r:embed="rId2" cstate="print"/>
          <a:stretch>
            <a:fillRect/>
          </a:stretch>
        </p:blipFill>
        <p:spPr>
          <a:xfrm>
            <a:off x="5105400" y="3505200"/>
            <a:ext cx="3429000" cy="2695575"/>
          </a:xfrm>
          <a:prstGeom prst="rect">
            <a:avLst/>
          </a:prstGeom>
        </p:spPr>
      </p:pic>
      <p:sp>
        <p:nvSpPr>
          <p:cNvPr id="5" name="Rectangle 4"/>
          <p:cNvSpPr/>
          <p:nvPr/>
        </p:nvSpPr>
        <p:spPr>
          <a:xfrm>
            <a:off x="5715000" y="6172200"/>
            <a:ext cx="2590800" cy="338554"/>
          </a:xfrm>
          <a:prstGeom prst="rect">
            <a:avLst/>
          </a:prstGeom>
        </p:spPr>
        <p:txBody>
          <a:bodyPr wrap="square">
            <a:spAutoFit/>
          </a:bodyPr>
          <a:lstStyle/>
          <a:p>
            <a:r>
              <a:rPr lang="en-US" sz="800" dirty="0" smtClean="0"/>
              <a:t>http://www.veteranstoday.com/2012/11/28/history-the-black-legion-where-vets-and-the-klan-met/</a:t>
            </a:r>
            <a:endParaRPr lang="en-US" sz="800" dirty="0"/>
          </a:p>
        </p:txBody>
      </p:sp>
      <p:pic>
        <p:nvPicPr>
          <p:cNvPr id="6" name="Picture 5" descr="Charles Poole.gif"/>
          <p:cNvPicPr>
            <a:picLocks noChangeAspect="1"/>
          </p:cNvPicPr>
          <p:nvPr/>
        </p:nvPicPr>
        <p:blipFill>
          <a:blip r:embed="rId3" cstate="print"/>
          <a:stretch>
            <a:fillRect/>
          </a:stretch>
        </p:blipFill>
        <p:spPr>
          <a:xfrm>
            <a:off x="381000" y="3810000"/>
            <a:ext cx="1508560" cy="2395537"/>
          </a:xfrm>
          <a:prstGeom prst="rect">
            <a:avLst/>
          </a:prstGeom>
        </p:spPr>
      </p:pic>
      <p:sp>
        <p:nvSpPr>
          <p:cNvPr id="7" name="Rectangle 6"/>
          <p:cNvSpPr/>
          <p:nvPr/>
        </p:nvSpPr>
        <p:spPr>
          <a:xfrm>
            <a:off x="0" y="6248400"/>
            <a:ext cx="2590800" cy="338554"/>
          </a:xfrm>
          <a:prstGeom prst="rect">
            <a:avLst/>
          </a:prstGeom>
        </p:spPr>
        <p:txBody>
          <a:bodyPr wrap="square">
            <a:spAutoFit/>
          </a:bodyPr>
          <a:lstStyle/>
          <a:p>
            <a:r>
              <a:rPr lang="en-US" sz="800" dirty="0" smtClean="0"/>
              <a:t>http://www.veteranstoday.com/2012/11/28/history-the-black-legion-where-vets-and-the-klan-met/</a:t>
            </a:r>
            <a:endParaRPr lang="en-US" sz="800" dirty="0"/>
          </a:p>
        </p:txBody>
      </p:sp>
      <p:sp>
        <p:nvSpPr>
          <p:cNvPr id="8" name="TextBox 7"/>
          <p:cNvSpPr txBox="1"/>
          <p:nvPr/>
        </p:nvSpPr>
        <p:spPr>
          <a:xfrm>
            <a:off x="2057400" y="3810000"/>
            <a:ext cx="2895600" cy="2554545"/>
          </a:xfrm>
          <a:prstGeom prst="rect">
            <a:avLst/>
          </a:prstGeom>
          <a:noFill/>
        </p:spPr>
        <p:txBody>
          <a:bodyPr wrap="square" rtlCol="0">
            <a:spAutoFit/>
          </a:bodyPr>
          <a:lstStyle/>
          <a:p>
            <a:r>
              <a:rPr lang="en-US" sz="2000" dirty="0" smtClean="0">
                <a:solidFill>
                  <a:srgbClr val="008A3E"/>
                </a:solidFill>
              </a:rPr>
              <a:t>The murder of Charles Poole, whom the Black Legion accused of beating his wife, led to life sentences for 11 members, effectively ending their reign of terror in 1936.  </a:t>
            </a:r>
            <a:endParaRPr lang="en-US" sz="2000" dirty="0">
              <a:solidFill>
                <a:srgbClr val="008A3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CHAMPIONS</a:t>
            </a:r>
            <a:endParaRPr lang="en-US" dirty="0"/>
          </a:p>
        </p:txBody>
      </p:sp>
      <p:sp>
        <p:nvSpPr>
          <p:cNvPr id="3" name="Content Placeholder 2"/>
          <p:cNvSpPr>
            <a:spLocks noGrp="1"/>
          </p:cNvSpPr>
          <p:nvPr>
            <p:ph idx="1"/>
          </p:nvPr>
        </p:nvSpPr>
        <p:spPr>
          <a:xfrm>
            <a:off x="228600" y="1524000"/>
            <a:ext cx="7848600" cy="4160838"/>
          </a:xfrm>
        </p:spPr>
        <p:txBody>
          <a:bodyPr>
            <a:normAutofit fontScale="85000" lnSpcReduction="10000"/>
          </a:bodyPr>
          <a:lstStyle/>
          <a:p>
            <a:r>
              <a:rPr lang="en-US" dirty="0" smtClean="0"/>
              <a:t>Lions win NFL </a:t>
            </a:r>
            <a:r>
              <a:rPr lang="en-US" dirty="0" smtClean="0"/>
              <a:t>Championship, led by Hall of Famer QB </a:t>
            </a:r>
            <a:r>
              <a:rPr lang="en-US" b="1" dirty="0" smtClean="0"/>
              <a:t>Dutch Clark </a:t>
            </a:r>
            <a:r>
              <a:rPr lang="en-US" dirty="0" smtClean="0"/>
              <a:t>and RB Ernie </a:t>
            </a:r>
            <a:r>
              <a:rPr lang="en-US" dirty="0" err="1" smtClean="0"/>
              <a:t>Caddel</a:t>
            </a:r>
            <a:r>
              <a:rPr lang="en-US" dirty="0" smtClean="0"/>
              <a:t> (“the Blond Antelope”)</a:t>
            </a:r>
            <a:endParaRPr lang="en-US" dirty="0" smtClean="0"/>
          </a:p>
          <a:p>
            <a:r>
              <a:rPr lang="en-US" dirty="0" smtClean="0"/>
              <a:t>Red Wings win Stanley </a:t>
            </a:r>
            <a:r>
              <a:rPr lang="en-US" dirty="0" smtClean="0"/>
              <a:t>Cup, led by C </a:t>
            </a:r>
            <a:r>
              <a:rPr lang="en-US" b="1" dirty="0" smtClean="0"/>
              <a:t>Marty </a:t>
            </a:r>
            <a:r>
              <a:rPr lang="en-US" dirty="0" smtClean="0"/>
              <a:t>“Goal a Game” </a:t>
            </a:r>
            <a:r>
              <a:rPr lang="en-US" b="1" dirty="0" smtClean="0"/>
              <a:t>Barry</a:t>
            </a:r>
            <a:endParaRPr lang="en-US" b="1" dirty="0" smtClean="0"/>
          </a:p>
          <a:p>
            <a:r>
              <a:rPr lang="en-US" dirty="0" smtClean="0"/>
              <a:t>Tigers win the World </a:t>
            </a:r>
            <a:r>
              <a:rPr lang="en-US" dirty="0" smtClean="0"/>
              <a:t>Series, led by Hall of Famers </a:t>
            </a:r>
            <a:r>
              <a:rPr lang="en-US" b="1" dirty="0" smtClean="0"/>
              <a:t>Mickey Cochrane </a:t>
            </a:r>
            <a:r>
              <a:rPr lang="en-US" dirty="0" smtClean="0"/>
              <a:t>(catcher-coach), Hank Greenberg, and Charlie </a:t>
            </a:r>
            <a:r>
              <a:rPr lang="en-US" dirty="0" err="1" smtClean="0"/>
              <a:t>Gehringer</a:t>
            </a:r>
            <a:endParaRPr lang="en-US" dirty="0" smtClean="0"/>
          </a:p>
          <a:p>
            <a:r>
              <a:rPr lang="en-US" b="1" dirty="0" smtClean="0"/>
              <a:t>Joe Louis </a:t>
            </a:r>
            <a:r>
              <a:rPr lang="en-US" dirty="0" smtClean="0"/>
              <a:t>was named the AP’s Most Outstanding Athlete of 1935</a:t>
            </a:r>
            <a:endParaRPr lang="en-US" dirty="0"/>
          </a:p>
        </p:txBody>
      </p:sp>
      <p:sp>
        <p:nvSpPr>
          <p:cNvPr id="4" name="Rectangle 3"/>
          <p:cNvSpPr/>
          <p:nvPr/>
        </p:nvSpPr>
        <p:spPr>
          <a:xfrm>
            <a:off x="7924800" y="5486400"/>
            <a:ext cx="990600" cy="707886"/>
          </a:xfrm>
          <a:prstGeom prst="rect">
            <a:avLst/>
          </a:prstGeom>
        </p:spPr>
        <p:txBody>
          <a:bodyPr wrap="square">
            <a:spAutoFit/>
          </a:bodyPr>
          <a:lstStyle/>
          <a:p>
            <a:r>
              <a:rPr lang="en-US" sz="800" dirty="0" smtClean="0"/>
              <a:t>http://www.baseball-reference.com/players/c/cochrmi01.shtml</a:t>
            </a:r>
            <a:endParaRPr lang="en-US" sz="800" dirty="0"/>
          </a:p>
        </p:txBody>
      </p:sp>
      <p:pic>
        <p:nvPicPr>
          <p:cNvPr id="5" name="Picture 4" descr="Cochrane.jpg"/>
          <p:cNvPicPr>
            <a:picLocks noChangeAspect="1"/>
          </p:cNvPicPr>
          <p:nvPr/>
        </p:nvPicPr>
        <p:blipFill>
          <a:blip r:embed="rId2" cstate="print"/>
          <a:stretch>
            <a:fillRect/>
          </a:stretch>
        </p:blipFill>
        <p:spPr>
          <a:xfrm>
            <a:off x="7848600" y="4191000"/>
            <a:ext cx="857250" cy="1285875"/>
          </a:xfrm>
          <a:prstGeom prst="rect">
            <a:avLst/>
          </a:prstGeom>
        </p:spPr>
      </p:pic>
      <p:pic>
        <p:nvPicPr>
          <p:cNvPr id="6" name="Picture 5" descr="Dutch Clark.jpg"/>
          <p:cNvPicPr>
            <a:picLocks noChangeAspect="1"/>
          </p:cNvPicPr>
          <p:nvPr/>
        </p:nvPicPr>
        <p:blipFill>
          <a:blip r:embed="rId3" cstate="print"/>
          <a:stretch>
            <a:fillRect/>
          </a:stretch>
        </p:blipFill>
        <p:spPr>
          <a:xfrm>
            <a:off x="7848600" y="990600"/>
            <a:ext cx="1016000" cy="1524000"/>
          </a:xfrm>
          <a:prstGeom prst="rect">
            <a:avLst/>
          </a:prstGeom>
        </p:spPr>
      </p:pic>
      <p:sp>
        <p:nvSpPr>
          <p:cNvPr id="7" name="Rectangle 6"/>
          <p:cNvSpPr/>
          <p:nvPr/>
        </p:nvSpPr>
        <p:spPr>
          <a:xfrm>
            <a:off x="7239000" y="685800"/>
            <a:ext cx="1905000" cy="338554"/>
          </a:xfrm>
          <a:prstGeom prst="rect">
            <a:avLst/>
          </a:prstGeom>
        </p:spPr>
        <p:txBody>
          <a:bodyPr wrap="square">
            <a:spAutoFit/>
          </a:bodyPr>
          <a:lstStyle/>
          <a:p>
            <a:r>
              <a:rPr lang="en-US" sz="800" dirty="0" smtClean="0"/>
              <a:t>http://voices.yahoo.com/book-report-dutch-clark-11720998.html?cat=38</a:t>
            </a:r>
            <a:endParaRPr lang="en-US" sz="800" dirty="0"/>
          </a:p>
        </p:txBody>
      </p:sp>
      <p:sp>
        <p:nvSpPr>
          <p:cNvPr id="8" name="Rectangle 7"/>
          <p:cNvSpPr/>
          <p:nvPr/>
        </p:nvSpPr>
        <p:spPr>
          <a:xfrm>
            <a:off x="7696200" y="3810000"/>
            <a:ext cx="1266049" cy="338554"/>
          </a:xfrm>
          <a:prstGeom prst="rect">
            <a:avLst/>
          </a:prstGeom>
        </p:spPr>
        <p:txBody>
          <a:bodyPr wrap="square">
            <a:spAutoFit/>
          </a:bodyPr>
          <a:lstStyle/>
          <a:p>
            <a:r>
              <a:rPr lang="en-US" sz="800" dirty="0" smtClean="0"/>
              <a:t>http://www.fanbase.com/Marty-Barry</a:t>
            </a:r>
            <a:endParaRPr lang="en-US" sz="800" dirty="0"/>
          </a:p>
        </p:txBody>
      </p:sp>
      <p:pic>
        <p:nvPicPr>
          <p:cNvPr id="9" name="Picture 8" descr="Marty Barry.jpg"/>
          <p:cNvPicPr>
            <a:picLocks noChangeAspect="1"/>
          </p:cNvPicPr>
          <p:nvPr/>
        </p:nvPicPr>
        <p:blipFill>
          <a:blip r:embed="rId4" cstate="print"/>
          <a:stretch>
            <a:fillRect/>
          </a:stretch>
        </p:blipFill>
        <p:spPr>
          <a:xfrm>
            <a:off x="7772400" y="2590800"/>
            <a:ext cx="1106616" cy="11811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 </a:t>
            </a:r>
            <a:r>
              <a:rPr lang="en-US" dirty="0" err="1" smtClean="0"/>
              <a:t>LoUIS</a:t>
            </a:r>
            <a:endParaRPr lang="en-US" dirty="0"/>
          </a:p>
        </p:txBody>
      </p:sp>
      <p:sp>
        <p:nvSpPr>
          <p:cNvPr id="3" name="Content Placeholder 2"/>
          <p:cNvSpPr>
            <a:spLocks noGrp="1"/>
          </p:cNvSpPr>
          <p:nvPr>
            <p:ph idx="1"/>
          </p:nvPr>
        </p:nvSpPr>
        <p:spPr>
          <a:xfrm>
            <a:off x="304800" y="1554163"/>
            <a:ext cx="8534400" cy="3779838"/>
          </a:xfrm>
        </p:spPr>
        <p:txBody>
          <a:bodyPr>
            <a:normAutofit fontScale="92500" lnSpcReduction="10000"/>
          </a:bodyPr>
          <a:lstStyle/>
          <a:p>
            <a:r>
              <a:rPr lang="en-US" dirty="0" smtClean="0"/>
              <a:t>Called the “Brown Bomber”</a:t>
            </a:r>
          </a:p>
          <a:p>
            <a:r>
              <a:rPr lang="en-US" dirty="0" smtClean="0"/>
              <a:t>Becomes heavyweight champion in 1937 by defeating German Max </a:t>
            </a:r>
            <a:r>
              <a:rPr lang="en-US" dirty="0" err="1" smtClean="0"/>
              <a:t>Schmeling</a:t>
            </a:r>
            <a:r>
              <a:rPr lang="en-US" dirty="0" smtClean="0"/>
              <a:t> with 1</a:t>
            </a:r>
            <a:r>
              <a:rPr lang="en-US" baseline="30000" dirty="0" smtClean="0"/>
              <a:t>st</a:t>
            </a:r>
            <a:r>
              <a:rPr lang="en-US" dirty="0" smtClean="0"/>
              <a:t> round KO. In first fight in 1936, </a:t>
            </a:r>
            <a:r>
              <a:rPr lang="en-US" dirty="0" err="1" smtClean="0"/>
              <a:t>Schmeling</a:t>
            </a:r>
            <a:r>
              <a:rPr lang="en-US" dirty="0" smtClean="0"/>
              <a:t> won in 12 rounds with a knockout.</a:t>
            </a:r>
          </a:p>
          <a:p>
            <a:r>
              <a:rPr lang="en-US" dirty="0" smtClean="0"/>
              <a:t>Retained title until 1949.</a:t>
            </a:r>
          </a:p>
          <a:p>
            <a:r>
              <a:rPr lang="en-US" dirty="0" smtClean="0"/>
              <a:t>Louis became the “first true African American national hero in the U.S.”</a:t>
            </a:r>
            <a:endParaRPr lang="en-US" dirty="0"/>
          </a:p>
        </p:txBody>
      </p:sp>
      <p:sp>
        <p:nvSpPr>
          <p:cNvPr id="4" name="Rectangle 3"/>
          <p:cNvSpPr/>
          <p:nvPr/>
        </p:nvSpPr>
        <p:spPr>
          <a:xfrm>
            <a:off x="6553200" y="0"/>
            <a:ext cx="1981200" cy="215444"/>
          </a:xfrm>
          <a:prstGeom prst="rect">
            <a:avLst/>
          </a:prstGeom>
        </p:spPr>
        <p:txBody>
          <a:bodyPr wrap="square">
            <a:spAutoFit/>
          </a:bodyPr>
          <a:lstStyle/>
          <a:p>
            <a:r>
              <a:rPr lang="en-US" sz="800" dirty="0" smtClean="0"/>
              <a:t>http://blackusa.com/joe-louis/</a:t>
            </a:r>
            <a:endParaRPr lang="en-US" sz="800" dirty="0"/>
          </a:p>
        </p:txBody>
      </p:sp>
      <p:pic>
        <p:nvPicPr>
          <p:cNvPr id="5" name="Picture 4" descr="Joe-Louis.jpg"/>
          <p:cNvPicPr>
            <a:picLocks noChangeAspect="1"/>
          </p:cNvPicPr>
          <p:nvPr/>
        </p:nvPicPr>
        <p:blipFill>
          <a:blip r:embed="rId2" cstate="print"/>
          <a:stretch>
            <a:fillRect/>
          </a:stretch>
        </p:blipFill>
        <p:spPr>
          <a:xfrm>
            <a:off x="6629400" y="152401"/>
            <a:ext cx="1371600" cy="1857538"/>
          </a:xfrm>
          <a:prstGeom prst="rect">
            <a:avLst/>
          </a:prstGeom>
        </p:spPr>
      </p:pic>
      <p:pic>
        <p:nvPicPr>
          <p:cNvPr id="6" name="Picture 5" descr="Joe Louis Fist.jpg"/>
          <p:cNvPicPr>
            <a:picLocks noChangeAspect="1"/>
          </p:cNvPicPr>
          <p:nvPr/>
        </p:nvPicPr>
        <p:blipFill>
          <a:blip r:embed="rId3" cstate="print"/>
          <a:stretch>
            <a:fillRect/>
          </a:stretch>
        </p:blipFill>
        <p:spPr>
          <a:xfrm>
            <a:off x="5410200" y="4800600"/>
            <a:ext cx="2590800" cy="1762125"/>
          </a:xfrm>
          <a:prstGeom prst="rect">
            <a:avLst/>
          </a:prstGeom>
        </p:spPr>
      </p:pic>
      <p:sp>
        <p:nvSpPr>
          <p:cNvPr id="7" name="TextBox 6"/>
          <p:cNvSpPr txBox="1"/>
          <p:nvPr/>
        </p:nvSpPr>
        <p:spPr>
          <a:xfrm>
            <a:off x="381000" y="6096000"/>
            <a:ext cx="5410455" cy="400110"/>
          </a:xfrm>
          <a:prstGeom prst="rect">
            <a:avLst/>
          </a:prstGeom>
          <a:solidFill>
            <a:srgbClr val="C00000"/>
          </a:solidFill>
        </p:spPr>
        <p:txBody>
          <a:bodyPr wrap="none" rtlCol="0">
            <a:spAutoFit/>
          </a:bodyPr>
          <a:lstStyle/>
          <a:p>
            <a:r>
              <a:rPr lang="en-US" sz="2000" b="1" dirty="0" smtClean="0">
                <a:solidFill>
                  <a:schemeClr val="bg1"/>
                </a:solidFill>
              </a:rPr>
              <a:t>“The Fist” sculpture was dedicated in 1986</a:t>
            </a:r>
            <a:endParaRPr lang="en-US" sz="20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stock, William.jpg"/>
          <p:cNvPicPr>
            <a:picLocks noChangeAspect="1"/>
          </p:cNvPicPr>
          <p:nvPr/>
        </p:nvPicPr>
        <p:blipFill>
          <a:blip r:embed="rId3" cstate="print"/>
          <a:stretch>
            <a:fillRect/>
          </a:stretch>
        </p:blipFill>
        <p:spPr>
          <a:xfrm>
            <a:off x="7112000" y="1066800"/>
            <a:ext cx="2032000" cy="2467429"/>
          </a:xfrm>
          <a:prstGeom prst="rect">
            <a:avLst/>
          </a:prstGeom>
        </p:spPr>
      </p:pic>
      <p:sp>
        <p:nvSpPr>
          <p:cNvPr id="3" name="Content Placeholder 2"/>
          <p:cNvSpPr>
            <a:spLocks noGrp="1"/>
          </p:cNvSpPr>
          <p:nvPr>
            <p:ph idx="1"/>
          </p:nvPr>
        </p:nvSpPr>
        <p:spPr>
          <a:xfrm>
            <a:off x="152400" y="1600200"/>
            <a:ext cx="8229600" cy="4525963"/>
          </a:xfrm>
        </p:spPr>
        <p:txBody>
          <a:bodyPr>
            <a:normAutofit fontScale="85000" lnSpcReduction="20000"/>
          </a:bodyPr>
          <a:lstStyle/>
          <a:p>
            <a:r>
              <a:rPr lang="en-US" dirty="0" smtClean="0"/>
              <a:t>Since 1854, Republicans dominated</a:t>
            </a:r>
          </a:p>
          <a:p>
            <a:r>
              <a:rPr lang="en-US" dirty="0" smtClean="0"/>
              <a:t>In 1932, </a:t>
            </a:r>
            <a:r>
              <a:rPr lang="en-US" b="1" dirty="0" smtClean="0"/>
              <a:t>William Comstock </a:t>
            </a:r>
            <a:r>
              <a:rPr lang="en-US" dirty="0" smtClean="0"/>
              <a:t>(D) defeated incumbent Gov. </a:t>
            </a:r>
            <a:r>
              <a:rPr lang="en-US" dirty="0" err="1" smtClean="0"/>
              <a:t>Brucker</a:t>
            </a:r>
            <a:r>
              <a:rPr lang="en-US" dirty="0" smtClean="0"/>
              <a:t> (R), and </a:t>
            </a:r>
            <a:r>
              <a:rPr lang="en-US" dirty="0" err="1" smtClean="0"/>
              <a:t>Dems</a:t>
            </a:r>
            <a:r>
              <a:rPr lang="en-US" dirty="0" smtClean="0"/>
              <a:t> won a majority in legislature (in 1924, there were no Democrats in MI legislature)</a:t>
            </a:r>
          </a:p>
          <a:p>
            <a:r>
              <a:rPr lang="en-US" dirty="0" smtClean="0"/>
              <a:t>Voters in 1932 approved 15 mill limit (1.5% of property value) on property taxes , so Democratic legislature approved 3% sales tax, and variety of other taxes (beer and wine tax, chain-store tax, horse-race wagering tax, stocks and bonds tax, etc.).  </a:t>
            </a:r>
            <a:r>
              <a:rPr lang="en-US" b="1" dirty="0" smtClean="0"/>
              <a:t>Sales tax led to Comstock’s defeat in 1934</a:t>
            </a:r>
            <a:r>
              <a:rPr lang="en-US" dirty="0" smtClean="0"/>
              <a:t>, and Republican Frank D. Fitzgerald won.  </a:t>
            </a:r>
            <a:endParaRPr lang="en-US" dirty="0"/>
          </a:p>
        </p:txBody>
      </p:sp>
      <p:sp>
        <p:nvSpPr>
          <p:cNvPr id="2" name="Title 1"/>
          <p:cNvSpPr>
            <a:spLocks noGrp="1"/>
          </p:cNvSpPr>
          <p:nvPr>
            <p:ph type="title"/>
          </p:nvPr>
        </p:nvSpPr>
        <p:spPr>
          <a:xfrm>
            <a:off x="533400" y="304800"/>
            <a:ext cx="8229600" cy="1143000"/>
          </a:xfrm>
        </p:spPr>
        <p:txBody>
          <a:bodyPr/>
          <a:lstStyle/>
          <a:p>
            <a:r>
              <a:rPr lang="en-US" dirty="0" smtClean="0"/>
              <a:t>Michigan Turns Democratic</a:t>
            </a:r>
            <a:endParaRPr lang="en-US" dirty="0"/>
          </a:p>
        </p:txBody>
      </p:sp>
      <p:sp>
        <p:nvSpPr>
          <p:cNvPr id="5" name="Rectangle 4"/>
          <p:cNvSpPr/>
          <p:nvPr/>
        </p:nvSpPr>
        <p:spPr>
          <a:xfrm>
            <a:off x="7467600" y="762000"/>
            <a:ext cx="1447800" cy="338554"/>
          </a:xfrm>
          <a:prstGeom prst="rect">
            <a:avLst/>
          </a:prstGeom>
        </p:spPr>
        <p:txBody>
          <a:bodyPr wrap="square">
            <a:spAutoFit/>
          </a:bodyPr>
          <a:lstStyle/>
          <a:p>
            <a:r>
              <a:rPr lang="en-US" sz="800" dirty="0" smtClean="0"/>
              <a:t>http://www.columbia.edu/cu/zetapsi/zetapsi-history.htm</a:t>
            </a:r>
            <a:endParaRPr lang="en-US" sz="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525963"/>
          </a:xfrm>
        </p:spPr>
        <p:txBody>
          <a:bodyPr>
            <a:normAutofit/>
          </a:bodyPr>
          <a:lstStyle/>
          <a:p>
            <a:r>
              <a:rPr lang="en-US" dirty="0" smtClean="0"/>
              <a:t>Conservative Democrat</a:t>
            </a:r>
          </a:p>
          <a:p>
            <a:r>
              <a:rPr lang="en-US" dirty="0" smtClean="0"/>
              <a:t>1933 – Comstock closed banks from Feb. 14 to March 21. Bank Holidays increased unemployment</a:t>
            </a:r>
          </a:p>
          <a:p>
            <a:r>
              <a:rPr lang="en-US" dirty="0" smtClean="0"/>
              <a:t>FERA (Federal Emergency Relief Admin.) assisted 640,000 people in Michigan</a:t>
            </a:r>
          </a:p>
          <a:p>
            <a:r>
              <a:rPr lang="en-US" dirty="0" smtClean="0"/>
              <a:t>CWA, WPA, PWA, and CCC (103 camps in MI) gave people jobs in public projects</a:t>
            </a:r>
          </a:p>
          <a:p>
            <a:endParaRPr lang="en-US" dirty="0"/>
          </a:p>
        </p:txBody>
      </p:sp>
      <p:sp>
        <p:nvSpPr>
          <p:cNvPr id="2" name="Title 1"/>
          <p:cNvSpPr>
            <a:spLocks noGrp="1"/>
          </p:cNvSpPr>
          <p:nvPr>
            <p:ph type="title"/>
          </p:nvPr>
        </p:nvSpPr>
        <p:spPr/>
        <p:txBody>
          <a:bodyPr/>
          <a:lstStyle/>
          <a:p>
            <a:r>
              <a:rPr lang="en-US" dirty="0" smtClean="0"/>
              <a:t>Gov. William Comstock</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normAutofit fontScale="70000" lnSpcReduction="20000"/>
          </a:bodyPr>
          <a:lstStyle/>
          <a:p>
            <a:r>
              <a:rPr lang="en-US" dirty="0" smtClean="0"/>
              <a:t>FDR campaigned in Michigan to get Catholic </a:t>
            </a:r>
            <a:r>
              <a:rPr lang="en-US" b="1" dirty="0" smtClean="0"/>
              <a:t>Frank Murphy</a:t>
            </a:r>
            <a:r>
              <a:rPr lang="en-US" dirty="0" smtClean="0"/>
              <a:t>, former mayor of Detroit, to win governorship.  Maverick like </a:t>
            </a:r>
            <a:r>
              <a:rPr lang="en-US" dirty="0" err="1" smtClean="0"/>
              <a:t>Pingree</a:t>
            </a:r>
            <a:r>
              <a:rPr lang="en-US" dirty="0" smtClean="0"/>
              <a:t>, Osborn, Groesbeck, and </a:t>
            </a:r>
            <a:r>
              <a:rPr lang="en-US" dirty="0" err="1" smtClean="0"/>
              <a:t>Couzens</a:t>
            </a:r>
            <a:r>
              <a:rPr lang="en-US" dirty="0" smtClean="0"/>
              <a:t>.  </a:t>
            </a:r>
          </a:p>
          <a:p>
            <a:r>
              <a:rPr lang="en-US" dirty="0" smtClean="0"/>
              <a:t>Murphy promised a “Little New Deal”: implemented New Deal social reforms, and established a civil service system (no more spoils system)</a:t>
            </a:r>
          </a:p>
          <a:p>
            <a:r>
              <a:rPr lang="en-US" dirty="0" smtClean="0"/>
              <a:t>1940 – Amendment to Constitution creates </a:t>
            </a:r>
            <a:r>
              <a:rPr lang="en-US" b="1" dirty="0" smtClean="0"/>
              <a:t>civil service commission</a:t>
            </a:r>
            <a:r>
              <a:rPr lang="en-US" dirty="0" smtClean="0"/>
              <a:t> to determine salaries, hiring, and firing of most state employees</a:t>
            </a:r>
          </a:p>
          <a:p>
            <a:r>
              <a:rPr lang="en-US" dirty="0" smtClean="0"/>
              <a:t>1938 – Murphy loses to Republican Frank Fitzgerald, who died in office in March 1939.  </a:t>
            </a:r>
          </a:p>
          <a:p>
            <a:r>
              <a:rPr lang="en-US" dirty="0" smtClean="0"/>
              <a:t>Murphy later became Attorney General for FDR and associate justice of the U.S. Supreme Court.</a:t>
            </a:r>
            <a:endParaRPr lang="en-US" dirty="0"/>
          </a:p>
        </p:txBody>
      </p:sp>
      <p:sp>
        <p:nvSpPr>
          <p:cNvPr id="2" name="Title 1"/>
          <p:cNvSpPr>
            <a:spLocks noGrp="1"/>
          </p:cNvSpPr>
          <p:nvPr>
            <p:ph type="title"/>
          </p:nvPr>
        </p:nvSpPr>
        <p:spPr>
          <a:xfrm>
            <a:off x="685800" y="304800"/>
            <a:ext cx="8229600" cy="1143000"/>
          </a:xfrm>
        </p:spPr>
        <p:txBody>
          <a:bodyPr/>
          <a:lstStyle/>
          <a:p>
            <a:r>
              <a:rPr lang="en-US" dirty="0" smtClean="0"/>
              <a:t>Election of 1936</a:t>
            </a:r>
            <a:endParaRPr lang="en-US" dirty="0"/>
          </a:p>
        </p:txBody>
      </p:sp>
      <p:pic>
        <p:nvPicPr>
          <p:cNvPr id="4" name="Picture 3" descr="Frank Murphy.jpg"/>
          <p:cNvPicPr>
            <a:picLocks noChangeAspect="1"/>
          </p:cNvPicPr>
          <p:nvPr/>
        </p:nvPicPr>
        <p:blipFill>
          <a:blip r:embed="rId3" cstate="print"/>
          <a:stretch>
            <a:fillRect/>
          </a:stretch>
        </p:blipFill>
        <p:spPr>
          <a:xfrm>
            <a:off x="6934200" y="304800"/>
            <a:ext cx="1524000" cy="1524000"/>
          </a:xfrm>
          <a:prstGeom prst="rect">
            <a:avLst/>
          </a:prstGeom>
        </p:spPr>
      </p:pic>
      <p:sp>
        <p:nvSpPr>
          <p:cNvPr id="5" name="Rectangle 4"/>
          <p:cNvSpPr/>
          <p:nvPr/>
        </p:nvSpPr>
        <p:spPr>
          <a:xfrm>
            <a:off x="6934200" y="0"/>
            <a:ext cx="1524000" cy="338554"/>
          </a:xfrm>
          <a:prstGeom prst="rect">
            <a:avLst/>
          </a:prstGeom>
        </p:spPr>
        <p:txBody>
          <a:bodyPr wrap="square">
            <a:spAutoFit/>
          </a:bodyPr>
          <a:lstStyle/>
          <a:p>
            <a:r>
              <a:rPr lang="en-US" sz="800" dirty="0" smtClean="0"/>
              <a:t>http://www.biography.com/people/frank-murphy-9418715</a:t>
            </a:r>
            <a:endParaRPr lang="en-US" sz="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200 delegates meet in Detroit to form the United Auto Workers.</a:t>
            </a:r>
          </a:p>
          <a:p>
            <a:r>
              <a:rPr lang="en-US" dirty="0" smtClean="0"/>
              <a:t>First president is Francis Dillon, appointed by the AFL (American Federation of Labor)</a:t>
            </a:r>
          </a:p>
          <a:p>
            <a:r>
              <a:rPr lang="en-US" dirty="0" smtClean="0"/>
              <a:t>1936 – UAW elects its own president, Homer Martin.</a:t>
            </a:r>
          </a:p>
          <a:p>
            <a:r>
              <a:rPr lang="en-US" dirty="0" smtClean="0"/>
              <a:t>1937 – Chrysler workers gain UAW recognition</a:t>
            </a:r>
          </a:p>
          <a:p>
            <a:r>
              <a:rPr lang="en-US" dirty="0" smtClean="0"/>
              <a:t>1937 – North American Aviation recognizes UAW</a:t>
            </a:r>
          </a:p>
          <a:p>
            <a:endParaRPr lang="en-US" dirty="0" smtClean="0"/>
          </a:p>
          <a:p>
            <a:endParaRPr lang="en-US" dirty="0"/>
          </a:p>
        </p:txBody>
      </p:sp>
      <p:sp>
        <p:nvSpPr>
          <p:cNvPr id="3" name="Title 2"/>
          <p:cNvSpPr>
            <a:spLocks noGrp="1"/>
          </p:cNvSpPr>
          <p:nvPr>
            <p:ph type="title"/>
          </p:nvPr>
        </p:nvSpPr>
        <p:spPr/>
        <p:txBody>
          <a:bodyPr/>
          <a:lstStyle/>
          <a:p>
            <a:r>
              <a:rPr lang="en-US" dirty="0" smtClean="0"/>
              <a:t>The Birth of the UAW in 1935</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UAW protested speedup of assembly lines, bad work conditions and low wages</a:t>
            </a:r>
          </a:p>
          <a:p>
            <a:r>
              <a:rPr lang="en-US" dirty="0" smtClean="0"/>
              <a:t>12/30/36 – Sit-down strike at </a:t>
            </a:r>
            <a:r>
              <a:rPr lang="en-US" b="1" dirty="0" smtClean="0"/>
              <a:t>Fisher Body Plant </a:t>
            </a:r>
            <a:r>
              <a:rPr lang="en-US" dirty="0" smtClean="0"/>
              <a:t>in Flint to prevent GM from using strikebreakers (scabs)</a:t>
            </a:r>
          </a:p>
          <a:p>
            <a:r>
              <a:rPr lang="en-US" dirty="0" smtClean="0"/>
              <a:t>Gov. Murphy sends National Guard to keep order, but not remove men from factory. GM said no negotiation until plant was evacuated.</a:t>
            </a:r>
          </a:p>
          <a:p>
            <a:r>
              <a:rPr lang="en-US" dirty="0" smtClean="0"/>
              <a:t>FDR wanted both side to negotiate, so agreement  to recognize UAW as the bargaining agent was reached on March 12, 1937. </a:t>
            </a:r>
          </a:p>
        </p:txBody>
      </p:sp>
      <p:sp>
        <p:nvSpPr>
          <p:cNvPr id="2" name="Title 1"/>
          <p:cNvSpPr>
            <a:spLocks noGrp="1"/>
          </p:cNvSpPr>
          <p:nvPr>
            <p:ph type="title"/>
          </p:nvPr>
        </p:nvSpPr>
        <p:spPr/>
        <p:txBody>
          <a:bodyPr/>
          <a:lstStyle/>
          <a:p>
            <a:r>
              <a:rPr lang="en-US" dirty="0" smtClean="0"/>
              <a:t>UAW takes on GM in Flint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04800" y="1143000"/>
            <a:ext cx="8534400" cy="5715000"/>
          </a:xfrm>
        </p:spPr>
        <p:txBody>
          <a:bodyPr>
            <a:normAutofit/>
          </a:bodyPr>
          <a:lstStyle/>
          <a:p>
            <a:r>
              <a:rPr lang="en-US" sz="2600" dirty="0" smtClean="0">
                <a:latin typeface="Arial" pitchFamily="34" charset="0"/>
                <a:ea typeface="ＭＳ Ｐゴシック" pitchFamily="34" charset="-128"/>
              </a:rPr>
              <a:t>1.)  </a:t>
            </a:r>
            <a:r>
              <a:rPr lang="en-US" sz="2600" b="1" dirty="0" smtClean="0">
                <a:latin typeface="Arial" pitchFamily="34" charset="0"/>
                <a:ea typeface="ＭＳ Ｐゴシック" pitchFamily="34" charset="-128"/>
              </a:rPr>
              <a:t>Uneven economic growth </a:t>
            </a:r>
            <a:r>
              <a:rPr lang="en-US" sz="2600" dirty="0" smtClean="0">
                <a:latin typeface="Arial" pitchFamily="34" charset="0"/>
                <a:ea typeface="ＭＳ Ｐゴシック" pitchFamily="34" charset="-128"/>
              </a:rPr>
              <a:t>= Older industries (railroads, farming, mining, textiles, steel barely made a profit)</a:t>
            </a:r>
          </a:p>
          <a:p>
            <a:r>
              <a:rPr lang="en-US" sz="2600" dirty="0" smtClean="0">
                <a:latin typeface="Arial" pitchFamily="34" charset="0"/>
                <a:ea typeface="ＭＳ Ｐゴシック" pitchFamily="34" charset="-128"/>
              </a:rPr>
              <a:t>2.)  </a:t>
            </a:r>
            <a:r>
              <a:rPr lang="en-US" sz="2600" b="1" dirty="0" smtClean="0">
                <a:latin typeface="Arial" pitchFamily="34" charset="0"/>
                <a:ea typeface="ＭＳ Ｐゴシック" pitchFamily="34" charset="-128"/>
              </a:rPr>
              <a:t>Overproduction</a:t>
            </a:r>
            <a:r>
              <a:rPr lang="en-US" sz="2600" dirty="0" smtClean="0">
                <a:latin typeface="Arial" pitchFamily="34" charset="0"/>
                <a:ea typeface="ＭＳ Ｐゴシック" pitchFamily="34" charset="-128"/>
              </a:rPr>
              <a:t> = too little demand, so prices fell, which lowered wages</a:t>
            </a:r>
          </a:p>
          <a:p>
            <a:r>
              <a:rPr lang="en-US" sz="2600" dirty="0" smtClean="0">
                <a:latin typeface="Arial" pitchFamily="34" charset="0"/>
                <a:ea typeface="ＭＳ Ｐゴシック" pitchFamily="34" charset="-128"/>
              </a:rPr>
              <a:t>3.)  </a:t>
            </a:r>
            <a:r>
              <a:rPr lang="en-US" sz="2600" b="1" dirty="0" smtClean="0">
                <a:latin typeface="Arial" pitchFamily="34" charset="0"/>
                <a:ea typeface="ＭＳ Ｐゴシック" pitchFamily="34" charset="-128"/>
              </a:rPr>
              <a:t>Uneven distribution of income </a:t>
            </a:r>
            <a:r>
              <a:rPr lang="en-US" sz="2600" dirty="0" smtClean="0">
                <a:latin typeface="Arial" pitchFamily="34" charset="0"/>
                <a:ea typeface="ＭＳ Ｐゴシック" pitchFamily="34" charset="-128"/>
              </a:rPr>
              <a:t>= concentrated in hands of a few, not the many (richest 5% get 33% of all income) wealthiest lost the most</a:t>
            </a:r>
          </a:p>
          <a:p>
            <a:r>
              <a:rPr lang="en-US" sz="2600" dirty="0" smtClean="0">
                <a:latin typeface="Arial" pitchFamily="34" charset="0"/>
                <a:ea typeface="ＭＳ Ｐゴシック" pitchFamily="34" charset="-128"/>
              </a:rPr>
              <a:t>4.)  </a:t>
            </a:r>
            <a:r>
              <a:rPr lang="en-US" sz="2600" b="1" dirty="0" smtClean="0">
                <a:latin typeface="Arial" pitchFamily="34" charset="0"/>
                <a:ea typeface="ＭＳ Ｐゴシック" pitchFamily="34" charset="-128"/>
              </a:rPr>
              <a:t>Excessive buying on credit </a:t>
            </a:r>
            <a:r>
              <a:rPr lang="en-US" sz="2600" dirty="0" smtClean="0">
                <a:latin typeface="Arial" pitchFamily="34" charset="0"/>
                <a:ea typeface="ＭＳ Ｐゴシック" pitchFamily="34" charset="-128"/>
              </a:rPr>
              <a:t>= Americans were overextended (installment loans soared)</a:t>
            </a:r>
          </a:p>
          <a:p>
            <a:r>
              <a:rPr lang="en-US" sz="2600" dirty="0" smtClean="0">
                <a:latin typeface="Arial" pitchFamily="34" charset="0"/>
                <a:ea typeface="ＭＳ Ｐゴシック" pitchFamily="34" charset="-128"/>
              </a:rPr>
              <a:t>5.)  </a:t>
            </a:r>
            <a:r>
              <a:rPr lang="en-US" sz="2600" b="1" dirty="0" smtClean="0">
                <a:latin typeface="Arial" pitchFamily="34" charset="0"/>
                <a:ea typeface="ＭＳ Ｐゴシック" pitchFamily="34" charset="-128"/>
              </a:rPr>
              <a:t>Credit crunch </a:t>
            </a:r>
            <a:r>
              <a:rPr lang="en-US" sz="2600" dirty="0" smtClean="0">
                <a:latin typeface="Arial" pitchFamily="34" charset="0"/>
                <a:ea typeface="ＭＳ Ｐゴシック" pitchFamily="34" charset="-128"/>
              </a:rPr>
              <a:t>= banks had “runs”, failed to collect debts, failed to lend, so went out of business, even before 1929</a:t>
            </a:r>
          </a:p>
        </p:txBody>
      </p:sp>
      <p:sp>
        <p:nvSpPr>
          <p:cNvPr id="12290" name="Title 1"/>
          <p:cNvSpPr>
            <a:spLocks noGrp="1"/>
          </p:cNvSpPr>
          <p:nvPr>
            <p:ph type="title"/>
          </p:nvPr>
        </p:nvSpPr>
        <p:spPr>
          <a:xfrm>
            <a:off x="685800" y="381000"/>
            <a:ext cx="8458200" cy="1066800"/>
          </a:xfrm>
        </p:spPr>
        <p:txBody>
          <a:bodyPr>
            <a:normAutofit fontScale="90000"/>
          </a:bodyPr>
          <a:lstStyle/>
          <a:p>
            <a:r>
              <a:rPr lang="en-US" dirty="0" smtClean="0">
                <a:latin typeface="Arial" pitchFamily="34" charset="0"/>
                <a:ea typeface="ＭＳ Ｐゴシック" pitchFamily="34" charset="-128"/>
              </a:rPr>
              <a:t>Causes of the Great Depression</a:t>
            </a:r>
          </a:p>
        </p:txBody>
      </p:sp>
    </p:spTree>
    <p:extLst>
      <p:ext uri="{BB962C8B-B14F-4D97-AF65-F5344CB8AC3E}">
        <p14:creationId xmlns="" xmlns:p14="http://schemas.microsoft.com/office/powerpoint/2010/main" val="386973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5105400" cy="4724400"/>
          </a:xfrm>
        </p:spPr>
        <p:txBody>
          <a:bodyPr>
            <a:normAutofit fontScale="77500" lnSpcReduction="20000"/>
          </a:bodyPr>
          <a:lstStyle/>
          <a:p>
            <a:r>
              <a:rPr lang="en-US" dirty="0" smtClean="0"/>
              <a:t>Chrysler recognized UAW, but Ford did not</a:t>
            </a:r>
          </a:p>
          <a:p>
            <a:r>
              <a:rPr lang="en-US" dirty="0" smtClean="0"/>
              <a:t>May 26, 1937 – </a:t>
            </a:r>
            <a:r>
              <a:rPr lang="en-US" b="1" dirty="0" smtClean="0"/>
              <a:t>Battle of the Overpass</a:t>
            </a:r>
            <a:r>
              <a:rPr lang="en-US" dirty="0" smtClean="0"/>
              <a:t> – Ford uses Harry Bennett’s “goons” to beat up union officers, but Supreme Court upholds Wagner Act</a:t>
            </a:r>
          </a:p>
          <a:p>
            <a:r>
              <a:rPr lang="en-US" dirty="0" smtClean="0"/>
              <a:t>1941 – Rouge plant workers walked out, so Ford threatened to close Ford, but wife, Clara, threatened to leave him, so Henry Ford gives in to the union allowing a “closed shop” (must belong to union)   </a:t>
            </a:r>
            <a:endParaRPr lang="en-US" dirty="0"/>
          </a:p>
        </p:txBody>
      </p:sp>
      <p:sp>
        <p:nvSpPr>
          <p:cNvPr id="2" name="Title 1"/>
          <p:cNvSpPr>
            <a:spLocks noGrp="1"/>
          </p:cNvSpPr>
          <p:nvPr>
            <p:ph type="title"/>
          </p:nvPr>
        </p:nvSpPr>
        <p:spPr>
          <a:xfrm>
            <a:off x="304800" y="304800"/>
            <a:ext cx="8229600" cy="1143000"/>
          </a:xfrm>
        </p:spPr>
        <p:txBody>
          <a:bodyPr/>
          <a:lstStyle/>
          <a:p>
            <a:r>
              <a:rPr lang="en-US" dirty="0" smtClean="0"/>
              <a:t>Battle of the overpass</a:t>
            </a:r>
            <a:endParaRPr lang="en-US" dirty="0"/>
          </a:p>
        </p:txBody>
      </p:sp>
      <p:sp>
        <p:nvSpPr>
          <p:cNvPr id="4" name="TextBox 3"/>
          <p:cNvSpPr txBox="1"/>
          <p:nvPr/>
        </p:nvSpPr>
        <p:spPr>
          <a:xfrm>
            <a:off x="2667000" y="6019800"/>
            <a:ext cx="6629400" cy="707886"/>
          </a:xfrm>
          <a:prstGeom prst="rect">
            <a:avLst/>
          </a:prstGeom>
          <a:noFill/>
        </p:spPr>
        <p:txBody>
          <a:bodyPr wrap="square" rtlCol="0">
            <a:spAutoFit/>
          </a:bodyPr>
          <a:lstStyle/>
          <a:p>
            <a:r>
              <a:rPr lang="en-US" sz="2000" dirty="0" smtClean="0">
                <a:solidFill>
                  <a:srgbClr val="002060"/>
                </a:solidFill>
              </a:rPr>
              <a:t>A former boxer and ex-Navy sailor, Bennett was the </a:t>
            </a:r>
          </a:p>
          <a:p>
            <a:r>
              <a:rPr lang="en-US" sz="2000" dirty="0" smtClean="0">
                <a:solidFill>
                  <a:srgbClr val="002060"/>
                </a:solidFill>
              </a:rPr>
              <a:t>head of Ford’s Service Department, or Internal Security. </a:t>
            </a:r>
            <a:endParaRPr lang="en-US" sz="2000" dirty="0">
              <a:solidFill>
                <a:srgbClr val="002060"/>
              </a:solidFill>
            </a:endParaRPr>
          </a:p>
        </p:txBody>
      </p:sp>
      <p:pic>
        <p:nvPicPr>
          <p:cNvPr id="5" name="Picture 4" descr="Bennett.jpg"/>
          <p:cNvPicPr>
            <a:picLocks noChangeAspect="1"/>
          </p:cNvPicPr>
          <p:nvPr/>
        </p:nvPicPr>
        <p:blipFill>
          <a:blip r:embed="rId3" cstate="print"/>
          <a:stretch>
            <a:fillRect/>
          </a:stretch>
        </p:blipFill>
        <p:spPr>
          <a:xfrm>
            <a:off x="6019800" y="3505200"/>
            <a:ext cx="2286516" cy="2405814"/>
          </a:xfrm>
          <a:prstGeom prst="rect">
            <a:avLst/>
          </a:prstGeom>
        </p:spPr>
      </p:pic>
      <p:pic>
        <p:nvPicPr>
          <p:cNvPr id="6" name="Picture 5" descr="Battle of the Overpass.gif"/>
          <p:cNvPicPr>
            <a:picLocks noChangeAspect="1"/>
          </p:cNvPicPr>
          <p:nvPr/>
        </p:nvPicPr>
        <p:blipFill>
          <a:blip r:embed="rId4" cstate="print"/>
          <a:stretch>
            <a:fillRect/>
          </a:stretch>
        </p:blipFill>
        <p:spPr>
          <a:xfrm>
            <a:off x="5638800" y="914400"/>
            <a:ext cx="3200400" cy="2289175"/>
          </a:xfrm>
          <a:prstGeom prst="rect">
            <a:avLst/>
          </a:prstGeom>
        </p:spPr>
      </p:pic>
      <p:sp>
        <p:nvSpPr>
          <p:cNvPr id="7" name="Rectangle 6"/>
          <p:cNvSpPr/>
          <p:nvPr/>
        </p:nvSpPr>
        <p:spPr>
          <a:xfrm>
            <a:off x="3657600" y="5562600"/>
            <a:ext cx="2514600" cy="338554"/>
          </a:xfrm>
          <a:prstGeom prst="rect">
            <a:avLst/>
          </a:prstGeom>
        </p:spPr>
        <p:txBody>
          <a:bodyPr wrap="square">
            <a:spAutoFit/>
          </a:bodyPr>
          <a:lstStyle/>
          <a:p>
            <a:r>
              <a:rPr lang="en-US" sz="800" dirty="0" smtClean="0"/>
              <a:t>http://nuldi.com/the-real-history-of-john-dillinger-and-henry-ford-182618</a:t>
            </a:r>
            <a:endParaRPr lang="en-US" sz="800" dirty="0"/>
          </a:p>
        </p:txBody>
      </p:sp>
      <p:sp>
        <p:nvSpPr>
          <p:cNvPr id="8" name="Rectangle 7"/>
          <p:cNvSpPr/>
          <p:nvPr/>
        </p:nvSpPr>
        <p:spPr>
          <a:xfrm>
            <a:off x="5867400" y="685800"/>
            <a:ext cx="2819400" cy="215444"/>
          </a:xfrm>
          <a:prstGeom prst="rect">
            <a:avLst/>
          </a:prstGeom>
        </p:spPr>
        <p:txBody>
          <a:bodyPr wrap="square">
            <a:spAutoFit/>
          </a:bodyPr>
          <a:lstStyle/>
          <a:p>
            <a:r>
              <a:rPr lang="en-US" sz="800" dirty="0" smtClean="0"/>
              <a:t>http://en.wikipedia.org/wiki/Battle_of_the_Overpass</a:t>
            </a:r>
            <a:endParaRPr lang="en-US" sz="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lstStyle/>
          <a:p>
            <a:r>
              <a:rPr lang="en-US" dirty="0" smtClean="0"/>
              <a:t>Bennett’s Castle and Lodge</a:t>
            </a:r>
            <a:endParaRPr lang="en-US" dirty="0"/>
          </a:p>
        </p:txBody>
      </p:sp>
      <p:pic>
        <p:nvPicPr>
          <p:cNvPr id="4" name="Picture 3" descr="Bennett's castle.png"/>
          <p:cNvPicPr>
            <a:picLocks noChangeAspect="1"/>
          </p:cNvPicPr>
          <p:nvPr/>
        </p:nvPicPr>
        <p:blipFill>
          <a:blip r:embed="rId3" cstate="print"/>
          <a:stretch>
            <a:fillRect/>
          </a:stretch>
        </p:blipFill>
        <p:spPr>
          <a:xfrm>
            <a:off x="685800" y="1371600"/>
            <a:ext cx="2667000" cy="1972235"/>
          </a:xfrm>
          <a:prstGeom prst="rect">
            <a:avLst/>
          </a:prstGeom>
        </p:spPr>
      </p:pic>
      <p:pic>
        <p:nvPicPr>
          <p:cNvPr id="5" name="Picture 4" descr="Bennett's lodge.jpg"/>
          <p:cNvPicPr>
            <a:picLocks noChangeAspect="1"/>
          </p:cNvPicPr>
          <p:nvPr/>
        </p:nvPicPr>
        <p:blipFill>
          <a:blip r:embed="rId4" cstate="print"/>
          <a:stretch>
            <a:fillRect/>
          </a:stretch>
        </p:blipFill>
        <p:spPr>
          <a:xfrm>
            <a:off x="5562600" y="1447800"/>
            <a:ext cx="2821692" cy="1876425"/>
          </a:xfrm>
          <a:prstGeom prst="rect">
            <a:avLst/>
          </a:prstGeom>
        </p:spPr>
      </p:pic>
      <p:sp>
        <p:nvSpPr>
          <p:cNvPr id="6" name="TextBox 5"/>
          <p:cNvSpPr txBox="1"/>
          <p:nvPr/>
        </p:nvSpPr>
        <p:spPr>
          <a:xfrm>
            <a:off x="533400" y="3429000"/>
            <a:ext cx="8305800" cy="2800767"/>
          </a:xfrm>
          <a:prstGeom prst="rect">
            <a:avLst/>
          </a:prstGeom>
          <a:noFill/>
        </p:spPr>
        <p:txBody>
          <a:bodyPr wrap="square" rtlCol="0">
            <a:spAutoFit/>
          </a:bodyPr>
          <a:lstStyle/>
          <a:p>
            <a:r>
              <a:rPr lang="en-US" sz="2200" dirty="0" smtClean="0"/>
              <a:t>Harry Bennett was paranoid about being attacked, so he built immense fortifications dubbed “The Lodge” (in Clare) and “The Castle,” (in Ypsilanti) complete with dynamited moats, secret passageways, uneven-height stairs, caches of arms and ammunition, escape routes to the dock or airfield, and even lions and tigers.  </a:t>
            </a:r>
            <a:br>
              <a:rPr lang="en-US" sz="2200" dirty="0" smtClean="0"/>
            </a:br>
            <a:endParaRPr lang="en-US" sz="2200" dirty="0" smtClean="0"/>
          </a:p>
          <a:p>
            <a:r>
              <a:rPr lang="en-US" sz="2200" dirty="0" smtClean="0"/>
              <a:t>The Lodge, built to look like a log cabin, is now run by the Boy Scouts as the Lost Lake Scout Reservation.</a:t>
            </a:r>
            <a:endParaRPr lang="en-US" sz="2200" dirty="0"/>
          </a:p>
        </p:txBody>
      </p:sp>
      <p:sp>
        <p:nvSpPr>
          <p:cNvPr id="7" name="Rectangle 6"/>
          <p:cNvSpPr/>
          <p:nvPr/>
        </p:nvSpPr>
        <p:spPr>
          <a:xfrm>
            <a:off x="762000" y="3276600"/>
            <a:ext cx="2743200" cy="215444"/>
          </a:xfrm>
          <a:prstGeom prst="rect">
            <a:avLst/>
          </a:prstGeom>
        </p:spPr>
        <p:txBody>
          <a:bodyPr wrap="square">
            <a:spAutoFit/>
          </a:bodyPr>
          <a:lstStyle/>
          <a:p>
            <a:r>
              <a:rPr lang="en-US" sz="800" dirty="0" smtClean="0"/>
              <a:t>http://www.cincinnatireview.com/blog/tag/harry-bennett/</a:t>
            </a:r>
            <a:endParaRPr lang="en-US" sz="800" dirty="0"/>
          </a:p>
        </p:txBody>
      </p:sp>
      <p:sp>
        <p:nvSpPr>
          <p:cNvPr id="8" name="Rectangle 7"/>
          <p:cNvSpPr/>
          <p:nvPr/>
        </p:nvSpPr>
        <p:spPr>
          <a:xfrm>
            <a:off x="5486400" y="3276600"/>
            <a:ext cx="3276600" cy="215444"/>
          </a:xfrm>
          <a:prstGeom prst="rect">
            <a:avLst/>
          </a:prstGeom>
        </p:spPr>
        <p:txBody>
          <a:bodyPr wrap="square">
            <a:spAutoFit/>
          </a:bodyPr>
          <a:lstStyle/>
          <a:p>
            <a:r>
              <a:rPr lang="en-US" sz="800" dirty="0" smtClean="0"/>
              <a:t>http://www.retrokimmer.com/2010/09/harry-bennetts-lodge.html</a:t>
            </a:r>
            <a:endParaRPr lang="en-US" sz="800" dirty="0"/>
          </a:p>
        </p:txBody>
      </p:sp>
      <p:sp>
        <p:nvSpPr>
          <p:cNvPr id="9" name="TextBox 8"/>
          <p:cNvSpPr txBox="1"/>
          <p:nvPr/>
        </p:nvSpPr>
        <p:spPr>
          <a:xfrm>
            <a:off x="3352800" y="1447800"/>
            <a:ext cx="1143000" cy="923330"/>
          </a:xfrm>
          <a:prstGeom prst="rect">
            <a:avLst/>
          </a:prstGeom>
          <a:noFill/>
        </p:spPr>
        <p:txBody>
          <a:bodyPr wrap="square" rtlCol="0">
            <a:spAutoFit/>
          </a:bodyPr>
          <a:lstStyle/>
          <a:p>
            <a:r>
              <a:rPr lang="en-US" dirty="0" smtClean="0">
                <a:solidFill>
                  <a:srgbClr val="009242"/>
                </a:solidFill>
              </a:rPr>
              <a:t>Bennett’s Castle in Ypsilanti</a:t>
            </a:r>
            <a:endParaRPr lang="en-US" dirty="0">
              <a:solidFill>
                <a:srgbClr val="009242"/>
              </a:solidFill>
            </a:endParaRPr>
          </a:p>
        </p:txBody>
      </p:sp>
      <p:sp>
        <p:nvSpPr>
          <p:cNvPr id="10" name="TextBox 9"/>
          <p:cNvSpPr txBox="1"/>
          <p:nvPr/>
        </p:nvSpPr>
        <p:spPr>
          <a:xfrm>
            <a:off x="4495800" y="2362200"/>
            <a:ext cx="1143000" cy="923330"/>
          </a:xfrm>
          <a:prstGeom prst="rect">
            <a:avLst/>
          </a:prstGeom>
          <a:noFill/>
        </p:spPr>
        <p:txBody>
          <a:bodyPr wrap="square" rtlCol="0">
            <a:spAutoFit/>
          </a:bodyPr>
          <a:lstStyle/>
          <a:p>
            <a:r>
              <a:rPr lang="en-US" dirty="0" smtClean="0">
                <a:solidFill>
                  <a:srgbClr val="008A3E"/>
                </a:solidFill>
              </a:rPr>
              <a:t>Bennett’s Lodge in Clare</a:t>
            </a:r>
            <a:endParaRPr lang="en-US" dirty="0">
              <a:solidFill>
                <a:srgbClr val="008A3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p:spPr>
        <p:txBody>
          <a:bodyPr>
            <a:normAutofit fontScale="62500" lnSpcReduction="20000"/>
          </a:bodyPr>
          <a:lstStyle/>
          <a:p>
            <a:r>
              <a:rPr lang="en-US" dirty="0" smtClean="0"/>
              <a:t>Born in West Virginia, the son of a Socialist brewery worker</a:t>
            </a:r>
          </a:p>
          <a:p>
            <a:r>
              <a:rPr lang="en-US" dirty="0" smtClean="0"/>
              <a:t>Joined Ford in 1927 as tool and die worker, but laid off in 1932 perhaps due to his Socialist ties, and then worked in a Soviet auto plant for two years.</a:t>
            </a:r>
          </a:p>
          <a:p>
            <a:r>
              <a:rPr lang="en-US" dirty="0" smtClean="0"/>
              <a:t>Came back to Detroit to head Local 174 with 100,000 auto workers in 1936</a:t>
            </a:r>
          </a:p>
          <a:p>
            <a:r>
              <a:rPr lang="en-US" dirty="0" smtClean="0"/>
              <a:t>1937 – Battle of the Overpass</a:t>
            </a:r>
          </a:p>
          <a:p>
            <a:r>
              <a:rPr lang="en-US" dirty="0" smtClean="0"/>
              <a:t>1940 – Won major strike against GM to gain union recognition</a:t>
            </a:r>
          </a:p>
          <a:p>
            <a:r>
              <a:rPr lang="en-US" dirty="0" smtClean="0"/>
              <a:t>1941 – Won major strike against Ford to gain union recognition</a:t>
            </a:r>
          </a:p>
          <a:p>
            <a:r>
              <a:rPr lang="en-US" dirty="0" smtClean="0"/>
              <a:t>1945 – GM strike – </a:t>
            </a:r>
            <a:r>
              <a:rPr lang="en-US" b="1" dirty="0" smtClean="0"/>
              <a:t>Walter Reuther</a:t>
            </a:r>
            <a:r>
              <a:rPr lang="en-US" dirty="0" smtClean="0"/>
              <a:t> asked for 30% pay increase, but gets 15% and was elected president of the UAW in 1946.  Survived assassination attempt in 1948, and led the UAW (and CIO in 1952) until 1970.  In the 1940s, UAW started siding with New Deal Democrats wanting reforms. </a:t>
            </a:r>
          </a:p>
          <a:p>
            <a:r>
              <a:rPr lang="en-US" dirty="0" smtClean="0"/>
              <a:t>1955 – AFL merges with CIO.  </a:t>
            </a:r>
          </a:p>
          <a:p>
            <a:endParaRPr lang="en-US" dirty="0"/>
          </a:p>
        </p:txBody>
      </p:sp>
      <p:sp>
        <p:nvSpPr>
          <p:cNvPr id="2" name="Title 1"/>
          <p:cNvSpPr>
            <a:spLocks noGrp="1"/>
          </p:cNvSpPr>
          <p:nvPr>
            <p:ph type="title"/>
          </p:nvPr>
        </p:nvSpPr>
        <p:spPr/>
        <p:txBody>
          <a:bodyPr/>
          <a:lstStyle/>
          <a:p>
            <a:r>
              <a:rPr lang="en-US" dirty="0" smtClean="0"/>
              <a:t>Walter Reuther</a:t>
            </a:r>
            <a:endParaRPr lang="en-US" dirty="0"/>
          </a:p>
        </p:txBody>
      </p:sp>
      <p:pic>
        <p:nvPicPr>
          <p:cNvPr id="4" name="Picture 3" descr="Reuther, Walter.png"/>
          <p:cNvPicPr>
            <a:picLocks noChangeAspect="1"/>
          </p:cNvPicPr>
          <p:nvPr/>
        </p:nvPicPr>
        <p:blipFill>
          <a:blip r:embed="rId3" cstate="print"/>
          <a:stretch>
            <a:fillRect/>
          </a:stretch>
        </p:blipFill>
        <p:spPr>
          <a:xfrm>
            <a:off x="6629400" y="152400"/>
            <a:ext cx="1447800" cy="1833880"/>
          </a:xfrm>
          <a:prstGeom prst="rect">
            <a:avLst/>
          </a:prstGeom>
        </p:spPr>
      </p:pic>
      <p:sp>
        <p:nvSpPr>
          <p:cNvPr id="5" name="Rectangle 4"/>
          <p:cNvSpPr/>
          <p:nvPr/>
        </p:nvSpPr>
        <p:spPr>
          <a:xfrm>
            <a:off x="6400800" y="0"/>
            <a:ext cx="2286000" cy="215444"/>
          </a:xfrm>
          <a:prstGeom prst="rect">
            <a:avLst/>
          </a:prstGeom>
        </p:spPr>
        <p:txBody>
          <a:bodyPr wrap="square">
            <a:spAutoFit/>
          </a:bodyPr>
          <a:lstStyle/>
          <a:p>
            <a:r>
              <a:rPr lang="en-US" sz="800" dirty="0" smtClean="0"/>
              <a:t>http://www.born-today.com/Today/09-01.htm</a:t>
            </a:r>
            <a:endParaRPr lang="en-US" sz="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nudsen.png"/>
          <p:cNvPicPr>
            <a:picLocks noChangeAspect="1"/>
          </p:cNvPicPr>
          <p:nvPr/>
        </p:nvPicPr>
        <p:blipFill>
          <a:blip r:embed="rId3" cstate="print"/>
          <a:stretch>
            <a:fillRect/>
          </a:stretch>
        </p:blipFill>
        <p:spPr>
          <a:xfrm>
            <a:off x="7239000" y="381000"/>
            <a:ext cx="1802930" cy="2413840"/>
          </a:xfrm>
          <a:prstGeom prst="rect">
            <a:avLst/>
          </a:prstGeom>
        </p:spPr>
      </p:pic>
      <p:sp>
        <p:nvSpPr>
          <p:cNvPr id="3" name="Content Placeholder 2"/>
          <p:cNvSpPr>
            <a:spLocks noGrp="1"/>
          </p:cNvSpPr>
          <p:nvPr>
            <p:ph idx="1"/>
          </p:nvPr>
        </p:nvSpPr>
        <p:spPr>
          <a:xfrm>
            <a:off x="152400" y="1447800"/>
            <a:ext cx="7543800" cy="4525963"/>
          </a:xfrm>
        </p:spPr>
        <p:txBody>
          <a:bodyPr>
            <a:normAutofit fontScale="77500" lnSpcReduction="20000"/>
          </a:bodyPr>
          <a:lstStyle/>
          <a:p>
            <a:r>
              <a:rPr lang="en-US" dirty="0" smtClean="0"/>
              <a:t>670,000 Michigan men and women inducted</a:t>
            </a:r>
          </a:p>
          <a:p>
            <a:r>
              <a:rPr lang="en-US" b="1" dirty="0" smtClean="0"/>
              <a:t>William Knudsen</a:t>
            </a:r>
            <a:r>
              <a:rPr lang="en-US" dirty="0" smtClean="0"/>
              <a:t>, president of GM, was appointed by FDR to head the </a:t>
            </a:r>
            <a:r>
              <a:rPr lang="en-US" b="1" dirty="0" smtClean="0"/>
              <a:t>Office of Production Management</a:t>
            </a:r>
            <a:r>
              <a:rPr lang="en-US" dirty="0" smtClean="0"/>
              <a:t> to oversee industrial production of wartime materials</a:t>
            </a:r>
          </a:p>
          <a:p>
            <a:r>
              <a:rPr lang="en-US" dirty="0" smtClean="0"/>
              <a:t>2/10/42 – the federal government took over all private industries capable of producing war material. This meant for the duration of the war no more cars would be produced. </a:t>
            </a:r>
          </a:p>
          <a:p>
            <a:r>
              <a:rPr lang="en-US" dirty="0" smtClean="0"/>
              <a:t>Auto industry produced $50 billion of war materials, mostly aircraft and aircraft parts, and military vehicles and parts, including tanks</a:t>
            </a:r>
          </a:p>
          <a:p>
            <a:r>
              <a:rPr lang="en-US" dirty="0" smtClean="0"/>
              <a:t>Tires and gasoline rationed</a:t>
            </a:r>
            <a:endParaRPr lang="en-US" dirty="0"/>
          </a:p>
        </p:txBody>
      </p:sp>
      <p:sp>
        <p:nvSpPr>
          <p:cNvPr id="2" name="Title 1"/>
          <p:cNvSpPr>
            <a:spLocks noGrp="1"/>
          </p:cNvSpPr>
          <p:nvPr>
            <p:ph type="title"/>
          </p:nvPr>
        </p:nvSpPr>
        <p:spPr/>
        <p:txBody>
          <a:bodyPr/>
          <a:lstStyle/>
          <a:p>
            <a:r>
              <a:rPr lang="en-US" dirty="0" smtClean="0"/>
              <a:t>Michigan during WWII</a:t>
            </a:r>
            <a:endParaRPr lang="en-US" dirty="0"/>
          </a:p>
        </p:txBody>
      </p:sp>
      <p:sp>
        <p:nvSpPr>
          <p:cNvPr id="5" name="Rectangle 4"/>
          <p:cNvSpPr/>
          <p:nvPr/>
        </p:nvSpPr>
        <p:spPr>
          <a:xfrm>
            <a:off x="6781800" y="152400"/>
            <a:ext cx="2514600" cy="215444"/>
          </a:xfrm>
          <a:prstGeom prst="rect">
            <a:avLst/>
          </a:prstGeom>
        </p:spPr>
        <p:txBody>
          <a:bodyPr wrap="square">
            <a:spAutoFit/>
          </a:bodyPr>
          <a:lstStyle/>
          <a:p>
            <a:r>
              <a:rPr lang="en-US" sz="800" dirty="0" smtClean="0"/>
              <a:t>http://en.wikipedia.org/wiki/William_S._Knudsen</a:t>
            </a:r>
            <a:endParaRPr lang="en-US" sz="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roit Tank Arsenal.jpg"/>
          <p:cNvPicPr>
            <a:picLocks noChangeAspect="1"/>
          </p:cNvPicPr>
          <p:nvPr/>
        </p:nvPicPr>
        <p:blipFill>
          <a:blip r:embed="rId3" cstate="print"/>
          <a:stretch>
            <a:fillRect/>
          </a:stretch>
        </p:blipFill>
        <p:spPr>
          <a:xfrm>
            <a:off x="1905000" y="3352800"/>
            <a:ext cx="4797860" cy="3190921"/>
          </a:xfrm>
          <a:prstGeom prst="rect">
            <a:avLst/>
          </a:prstGeom>
        </p:spPr>
      </p:pic>
      <p:sp>
        <p:nvSpPr>
          <p:cNvPr id="3" name="Content Placeholder 2"/>
          <p:cNvSpPr>
            <a:spLocks noGrp="1"/>
          </p:cNvSpPr>
          <p:nvPr>
            <p:ph idx="1"/>
          </p:nvPr>
        </p:nvSpPr>
        <p:spPr>
          <a:xfrm>
            <a:off x="381000" y="1371600"/>
            <a:ext cx="8229600" cy="4525963"/>
          </a:xfrm>
        </p:spPr>
        <p:txBody>
          <a:bodyPr/>
          <a:lstStyle/>
          <a:p>
            <a:r>
              <a:rPr lang="en-US" b="1" dirty="0" smtClean="0"/>
              <a:t>Chrysler Tank Arsenal (Detroit Arsenal Tank Plant) </a:t>
            </a:r>
            <a:r>
              <a:rPr lang="en-US" dirty="0" smtClean="0"/>
              <a:t>in Macomb County made 25,000 tanks, over 25% of U.S. total.  Made tanks for the Korean War too.</a:t>
            </a:r>
          </a:p>
        </p:txBody>
      </p:sp>
      <p:sp>
        <p:nvSpPr>
          <p:cNvPr id="2" name="Title 1"/>
          <p:cNvSpPr>
            <a:spLocks noGrp="1"/>
          </p:cNvSpPr>
          <p:nvPr>
            <p:ph type="title"/>
          </p:nvPr>
        </p:nvSpPr>
        <p:spPr/>
        <p:txBody>
          <a:bodyPr/>
          <a:lstStyle/>
          <a:p>
            <a:r>
              <a:rPr lang="en-US" dirty="0" smtClean="0"/>
              <a:t>The Arsenal </a:t>
            </a:r>
            <a:r>
              <a:rPr lang="en-US" smtClean="0"/>
              <a:t>of Democracy</a:t>
            </a:r>
            <a:endParaRPr lang="en-US"/>
          </a:p>
        </p:txBody>
      </p:sp>
      <p:sp>
        <p:nvSpPr>
          <p:cNvPr id="5" name="Rectangle 4"/>
          <p:cNvSpPr/>
          <p:nvPr/>
        </p:nvSpPr>
        <p:spPr>
          <a:xfrm>
            <a:off x="3276600" y="6477000"/>
            <a:ext cx="2514600" cy="215444"/>
          </a:xfrm>
          <a:prstGeom prst="rect">
            <a:avLst/>
          </a:prstGeom>
        </p:spPr>
        <p:txBody>
          <a:bodyPr wrap="square">
            <a:spAutoFit/>
          </a:bodyPr>
          <a:lstStyle/>
          <a:p>
            <a:r>
              <a:rPr lang="en-US" sz="800" dirty="0" smtClean="0"/>
              <a:t>http://www.e-architect.co.uk/architectural-events</a:t>
            </a:r>
            <a:endParaRPr lang="en-US" sz="800" dirty="0"/>
          </a:p>
        </p:txBody>
      </p:sp>
    </p:spTree>
    <p:extLst>
      <p:ext uri="{BB962C8B-B14F-4D97-AF65-F5344CB8AC3E}">
        <p14:creationId xmlns="" xmlns:p14="http://schemas.microsoft.com/office/powerpoint/2010/main" val="3765298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533400"/>
            <a:ext cx="9144000" cy="838200"/>
          </a:xfrm>
        </p:spPr>
        <p:txBody>
          <a:bodyPr>
            <a:normAutofit/>
          </a:bodyPr>
          <a:lstStyle/>
          <a:p>
            <a:r>
              <a:rPr lang="en-US" sz="2800" dirty="0" smtClean="0"/>
              <a:t>The </a:t>
            </a:r>
            <a:r>
              <a:rPr lang="en-US" sz="2800" i="1" dirty="0" smtClean="0"/>
              <a:t>Greater Buffalo</a:t>
            </a:r>
            <a:r>
              <a:rPr lang="en-US" sz="2800" dirty="0" smtClean="0"/>
              <a:t> becomes the </a:t>
            </a:r>
            <a:r>
              <a:rPr lang="en-US" sz="2800" i="1" dirty="0" smtClean="0"/>
              <a:t>USS Sable </a:t>
            </a:r>
          </a:p>
        </p:txBody>
      </p:sp>
      <p:pic>
        <p:nvPicPr>
          <p:cNvPr id="46084" name="Picture 8" descr="GreaterBuffalo1.jpg"/>
          <p:cNvPicPr>
            <a:picLocks noChangeAspect="1"/>
          </p:cNvPicPr>
          <p:nvPr/>
        </p:nvPicPr>
        <p:blipFill>
          <a:blip r:embed="rId3" cstate="print"/>
          <a:srcRect/>
          <a:stretch>
            <a:fillRect/>
          </a:stretch>
        </p:blipFill>
        <p:spPr bwMode="auto">
          <a:xfrm>
            <a:off x="533400" y="1295400"/>
            <a:ext cx="3657600" cy="2635250"/>
          </a:xfrm>
          <a:prstGeom prst="rect">
            <a:avLst/>
          </a:prstGeom>
          <a:noFill/>
          <a:ln w="9525">
            <a:noFill/>
            <a:miter lim="800000"/>
            <a:headEnd/>
            <a:tailEnd/>
          </a:ln>
        </p:spPr>
      </p:pic>
      <p:pic>
        <p:nvPicPr>
          <p:cNvPr id="46085" name="Picture 9" descr="bus0-012.jpg"/>
          <p:cNvPicPr>
            <a:picLocks noChangeAspect="1"/>
          </p:cNvPicPr>
          <p:nvPr/>
        </p:nvPicPr>
        <p:blipFill>
          <a:blip r:embed="rId4" cstate="print"/>
          <a:srcRect/>
          <a:stretch>
            <a:fillRect/>
          </a:stretch>
        </p:blipFill>
        <p:spPr bwMode="auto">
          <a:xfrm>
            <a:off x="6934200" y="1524000"/>
            <a:ext cx="1600200" cy="1951038"/>
          </a:xfrm>
          <a:prstGeom prst="rect">
            <a:avLst/>
          </a:prstGeom>
          <a:noFill/>
          <a:ln w="9525">
            <a:noFill/>
            <a:miter lim="800000"/>
            <a:headEnd/>
            <a:tailEnd/>
          </a:ln>
        </p:spPr>
      </p:pic>
      <p:pic>
        <p:nvPicPr>
          <p:cNvPr id="46086" name="Picture 10" descr="Detroit&amp;Cleveland.gif"/>
          <p:cNvPicPr>
            <a:picLocks noChangeAspect="1"/>
          </p:cNvPicPr>
          <p:nvPr/>
        </p:nvPicPr>
        <p:blipFill>
          <a:blip r:embed="rId5" cstate="print"/>
          <a:srcRect/>
          <a:stretch>
            <a:fillRect/>
          </a:stretch>
        </p:blipFill>
        <p:spPr bwMode="auto">
          <a:xfrm>
            <a:off x="5105400" y="1600200"/>
            <a:ext cx="1714500" cy="1143000"/>
          </a:xfrm>
          <a:prstGeom prst="rect">
            <a:avLst/>
          </a:prstGeom>
          <a:noFill/>
          <a:ln w="9525">
            <a:noFill/>
            <a:miter lim="800000"/>
            <a:headEnd/>
            <a:tailEnd/>
          </a:ln>
        </p:spPr>
      </p:pic>
      <p:pic>
        <p:nvPicPr>
          <p:cNvPr id="32769" name="Picture 1"/>
          <p:cNvPicPr>
            <a:picLocks noChangeAspect="1" noChangeArrowheads="1"/>
          </p:cNvPicPr>
          <p:nvPr/>
        </p:nvPicPr>
        <p:blipFill>
          <a:blip r:embed="rId6" cstate="print"/>
          <a:srcRect/>
          <a:stretch>
            <a:fillRect/>
          </a:stretch>
        </p:blipFill>
        <p:spPr bwMode="auto">
          <a:xfrm>
            <a:off x="4800600" y="4343400"/>
            <a:ext cx="4043082" cy="2291080"/>
          </a:xfrm>
          <a:prstGeom prst="rect">
            <a:avLst/>
          </a:prstGeom>
          <a:noFill/>
          <a:ln w="9525">
            <a:noFill/>
            <a:miter lim="800000"/>
            <a:headEnd/>
            <a:tailEnd/>
          </a:ln>
        </p:spPr>
      </p:pic>
      <p:sp>
        <p:nvSpPr>
          <p:cNvPr id="11" name="TextBox 10"/>
          <p:cNvSpPr txBox="1"/>
          <p:nvPr/>
        </p:nvSpPr>
        <p:spPr>
          <a:xfrm>
            <a:off x="609600" y="3962400"/>
            <a:ext cx="3581400" cy="1477328"/>
          </a:xfrm>
          <a:prstGeom prst="rect">
            <a:avLst/>
          </a:prstGeom>
          <a:noFill/>
        </p:spPr>
        <p:txBody>
          <a:bodyPr wrap="square" rtlCol="0">
            <a:spAutoFit/>
          </a:bodyPr>
          <a:lstStyle/>
          <a:p>
            <a:r>
              <a:rPr lang="en-US" dirty="0" smtClean="0"/>
              <a:t>To aid the war effort, the federal government converted the Detroit &amp; Cleveland Navigation Company’s </a:t>
            </a:r>
            <a:r>
              <a:rPr lang="en-US" i="1" dirty="0" smtClean="0"/>
              <a:t>Greater Buffalo </a:t>
            </a:r>
            <a:r>
              <a:rPr lang="en-US" dirty="0" smtClean="0"/>
              <a:t>into the USS </a:t>
            </a:r>
            <a:r>
              <a:rPr lang="en-US" i="1" dirty="0" smtClean="0"/>
              <a:t>Sable, </a:t>
            </a:r>
            <a:r>
              <a:rPr lang="en-US" dirty="0" smtClean="0"/>
              <a:t>an aircraft carrier. </a:t>
            </a:r>
            <a:endParaRPr lang="en-US" dirty="0"/>
          </a:p>
        </p:txBody>
      </p:sp>
      <p:sp>
        <p:nvSpPr>
          <p:cNvPr id="12" name="TextBox 11"/>
          <p:cNvSpPr txBox="1"/>
          <p:nvPr/>
        </p:nvSpPr>
        <p:spPr>
          <a:xfrm>
            <a:off x="4876800" y="3429000"/>
            <a:ext cx="4267200" cy="923330"/>
          </a:xfrm>
          <a:prstGeom prst="rect">
            <a:avLst/>
          </a:prstGeom>
          <a:noFill/>
        </p:spPr>
        <p:txBody>
          <a:bodyPr wrap="square" rtlCol="0">
            <a:spAutoFit/>
          </a:bodyPr>
          <a:lstStyle/>
          <a:p>
            <a:r>
              <a:rPr lang="en-US" dirty="0" smtClean="0"/>
              <a:t>George H.W. Bush flew training missions on the USS Sable in Lake Erie, which simulated ocean conditions.</a:t>
            </a:r>
            <a:endParaRPr lang="en-US" dirty="0"/>
          </a:p>
        </p:txBody>
      </p:sp>
      <p:sp>
        <p:nvSpPr>
          <p:cNvPr id="9" name="Rectangle 8"/>
          <p:cNvSpPr/>
          <p:nvPr/>
        </p:nvSpPr>
        <p:spPr>
          <a:xfrm>
            <a:off x="5562600" y="6642556"/>
            <a:ext cx="2362200" cy="215444"/>
          </a:xfrm>
          <a:prstGeom prst="rect">
            <a:avLst/>
          </a:prstGeom>
        </p:spPr>
        <p:txBody>
          <a:bodyPr wrap="square">
            <a:spAutoFit/>
          </a:bodyPr>
          <a:lstStyle/>
          <a:p>
            <a:r>
              <a:rPr lang="en-US" sz="800" dirty="0" smtClean="0"/>
              <a:t>http://en.wikipedia.org/wiki/USS_Sable_(IX-81)</a:t>
            </a:r>
            <a:endParaRPr lang="en-US" sz="800" dirty="0"/>
          </a:p>
        </p:txBody>
      </p:sp>
      <p:sp>
        <p:nvSpPr>
          <p:cNvPr id="10" name="Rectangle 9"/>
          <p:cNvSpPr/>
          <p:nvPr/>
        </p:nvSpPr>
        <p:spPr>
          <a:xfrm>
            <a:off x="685800" y="1295400"/>
            <a:ext cx="3352800" cy="215444"/>
          </a:xfrm>
          <a:prstGeom prst="rect">
            <a:avLst/>
          </a:prstGeom>
        </p:spPr>
        <p:txBody>
          <a:bodyPr wrap="square">
            <a:spAutoFit/>
          </a:bodyPr>
          <a:lstStyle/>
          <a:p>
            <a:r>
              <a:rPr lang="en-US" sz="800" dirty="0" smtClean="0"/>
              <a:t>http://www.acbs-bslol.com/porthole/paddlewheeler.htm</a:t>
            </a:r>
            <a:endParaRPr lang="en-US" sz="800" dirty="0"/>
          </a:p>
        </p:txBody>
      </p:sp>
      <p:sp>
        <p:nvSpPr>
          <p:cNvPr id="13" name="Rectangle 12"/>
          <p:cNvSpPr/>
          <p:nvPr/>
        </p:nvSpPr>
        <p:spPr>
          <a:xfrm>
            <a:off x="6705600" y="1143000"/>
            <a:ext cx="2209800" cy="338554"/>
          </a:xfrm>
          <a:prstGeom prst="rect">
            <a:avLst/>
          </a:prstGeom>
        </p:spPr>
        <p:txBody>
          <a:bodyPr wrap="square">
            <a:spAutoFit/>
          </a:bodyPr>
          <a:lstStyle/>
          <a:p>
            <a:r>
              <a:rPr lang="en-US" sz="800" dirty="0" smtClean="0"/>
              <a:t>http://www.achievement.org/autodoc/photocredit/achievers/bus0-012</a:t>
            </a:r>
            <a:endParaRPr lang="en-US" sz="800" dirty="0"/>
          </a:p>
        </p:txBody>
      </p:sp>
      <p:sp>
        <p:nvSpPr>
          <p:cNvPr id="14" name="Rectangle 13"/>
          <p:cNvSpPr/>
          <p:nvPr/>
        </p:nvSpPr>
        <p:spPr>
          <a:xfrm>
            <a:off x="4648200" y="2819400"/>
            <a:ext cx="2438400" cy="215444"/>
          </a:xfrm>
          <a:prstGeom prst="rect">
            <a:avLst/>
          </a:prstGeom>
        </p:spPr>
        <p:txBody>
          <a:bodyPr wrap="square">
            <a:spAutoFit/>
          </a:bodyPr>
          <a:lstStyle/>
          <a:p>
            <a:r>
              <a:rPr lang="en-US" sz="800" dirty="0" smtClean="0"/>
              <a:t>http://www.crwflags.com/fotw/flags/us~hfd.html</a:t>
            </a:r>
            <a:endParaRPr lang="en-US" sz="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Pontchartrain Hotel</a:t>
            </a:r>
          </a:p>
          <a:p>
            <a:r>
              <a:rPr lang="en-US" dirty="0" smtClean="0"/>
              <a:t>Century Theatre</a:t>
            </a:r>
          </a:p>
          <a:p>
            <a:r>
              <a:rPr lang="en-US" dirty="0" smtClean="0"/>
              <a:t>Gem Theatre</a:t>
            </a:r>
          </a:p>
          <a:p>
            <a:r>
              <a:rPr lang="en-US" b="1" dirty="0" smtClean="0"/>
              <a:t>Masonic Temple </a:t>
            </a:r>
          </a:p>
          <a:p>
            <a:r>
              <a:rPr lang="en-US" b="1" dirty="0" smtClean="0"/>
              <a:t>Detroit Yacht Club</a:t>
            </a:r>
          </a:p>
          <a:p>
            <a:r>
              <a:rPr lang="en-US" b="1" dirty="0" smtClean="0"/>
              <a:t>Grand Hotel</a:t>
            </a:r>
          </a:p>
          <a:p>
            <a:r>
              <a:rPr lang="en-US" dirty="0" smtClean="0"/>
              <a:t>Lincoln Motor Company Plant</a:t>
            </a:r>
          </a:p>
          <a:p>
            <a:r>
              <a:rPr lang="en-US" dirty="0" smtClean="0"/>
              <a:t>2</a:t>
            </a:r>
            <a:r>
              <a:rPr lang="en-US" baseline="30000" dirty="0" smtClean="0"/>
              <a:t>nd</a:t>
            </a:r>
            <a:r>
              <a:rPr lang="en-US" dirty="0" smtClean="0"/>
              <a:t> Detroit Opera House</a:t>
            </a:r>
          </a:p>
          <a:p>
            <a:r>
              <a:rPr lang="en-US" dirty="0" smtClean="0"/>
              <a:t>First Presbyterian Church of Detroit</a:t>
            </a:r>
          </a:p>
          <a:p>
            <a:r>
              <a:rPr lang="en-US" dirty="0" smtClean="0"/>
              <a:t>Mentor for Albert Kahn, Detroit’s most famous architect</a:t>
            </a:r>
            <a:endParaRPr lang="en-US" dirty="0"/>
          </a:p>
        </p:txBody>
      </p:sp>
      <p:sp>
        <p:nvSpPr>
          <p:cNvPr id="3" name="Title 2"/>
          <p:cNvSpPr>
            <a:spLocks noGrp="1"/>
          </p:cNvSpPr>
          <p:nvPr>
            <p:ph type="title"/>
          </p:nvPr>
        </p:nvSpPr>
        <p:spPr/>
        <p:txBody>
          <a:bodyPr/>
          <a:lstStyle/>
          <a:p>
            <a:r>
              <a:rPr lang="en-US" dirty="0" smtClean="0"/>
              <a:t>George D. Mason – Architect</a:t>
            </a:r>
            <a:endParaRPr lang="en-US" dirty="0"/>
          </a:p>
        </p:txBody>
      </p:sp>
      <p:pic>
        <p:nvPicPr>
          <p:cNvPr id="4" name="Picture 3" descr="George D. Mason.jpg"/>
          <p:cNvPicPr>
            <a:picLocks noChangeAspect="1"/>
          </p:cNvPicPr>
          <p:nvPr/>
        </p:nvPicPr>
        <p:blipFill>
          <a:blip r:embed="rId3" cstate="print"/>
          <a:stretch>
            <a:fillRect/>
          </a:stretch>
        </p:blipFill>
        <p:spPr>
          <a:xfrm>
            <a:off x="6248400" y="2057400"/>
            <a:ext cx="2190750" cy="3086100"/>
          </a:xfrm>
          <a:prstGeom prst="rect">
            <a:avLst/>
          </a:prstGeom>
        </p:spPr>
      </p:pic>
      <p:sp>
        <p:nvSpPr>
          <p:cNvPr id="5" name="Rectangle 4"/>
          <p:cNvSpPr/>
          <p:nvPr/>
        </p:nvSpPr>
        <p:spPr>
          <a:xfrm>
            <a:off x="6324600" y="1447800"/>
            <a:ext cx="2209800" cy="584775"/>
          </a:xfrm>
          <a:prstGeom prst="rect">
            <a:avLst/>
          </a:prstGeom>
        </p:spPr>
        <p:txBody>
          <a:bodyPr wrap="square">
            <a:spAutoFit/>
          </a:bodyPr>
          <a:lstStyle/>
          <a:p>
            <a:r>
              <a:rPr lang="en-US" sz="800" dirty="0" smtClean="0"/>
              <a:t>http://www.google.com/imgres?imgurl=http://historicdetroit.org/image/2/0/324/2/images/georgemason.jpg&amp;imgrefurl=http://historicdetroit.org/architect/george-d-mason</a:t>
            </a:r>
            <a:endParaRPr lang="en-US" sz="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lbert Kahn 1.jpg"/>
          <p:cNvPicPr>
            <a:picLocks noChangeAspect="1"/>
          </p:cNvPicPr>
          <p:nvPr/>
        </p:nvPicPr>
        <p:blipFill>
          <a:blip r:embed="rId3" cstate="print"/>
          <a:stretch>
            <a:fillRect/>
          </a:stretch>
        </p:blipFill>
        <p:spPr>
          <a:xfrm>
            <a:off x="6172200" y="3505200"/>
            <a:ext cx="2759774" cy="2828925"/>
          </a:xfrm>
          <a:prstGeom prst="rect">
            <a:avLst/>
          </a:prstGeom>
        </p:spPr>
      </p:pic>
      <p:sp>
        <p:nvSpPr>
          <p:cNvPr id="3" name="Content Placeholder 2"/>
          <p:cNvSpPr>
            <a:spLocks noGrp="1"/>
          </p:cNvSpPr>
          <p:nvPr>
            <p:ph idx="1"/>
          </p:nvPr>
        </p:nvSpPr>
        <p:spPr>
          <a:xfrm>
            <a:off x="304800" y="1295400"/>
            <a:ext cx="8229600" cy="4525963"/>
          </a:xfrm>
        </p:spPr>
        <p:txBody>
          <a:bodyPr>
            <a:normAutofit fontScale="77500" lnSpcReduction="20000"/>
          </a:bodyPr>
          <a:lstStyle/>
          <a:p>
            <a:r>
              <a:rPr lang="en-US" dirty="0" smtClean="0"/>
              <a:t>Detroit Athletic Club</a:t>
            </a:r>
          </a:p>
          <a:p>
            <a:r>
              <a:rPr lang="en-US" dirty="0" smtClean="0"/>
              <a:t>The Dearborn Inn</a:t>
            </a:r>
          </a:p>
          <a:p>
            <a:r>
              <a:rPr lang="en-US" b="1" dirty="0" smtClean="0"/>
              <a:t>Detroit Arsenal Tank Plant </a:t>
            </a:r>
            <a:r>
              <a:rPr lang="en-US" dirty="0" smtClean="0"/>
              <a:t>in Warren, Michigan</a:t>
            </a:r>
          </a:p>
          <a:p>
            <a:r>
              <a:rPr lang="en-US" dirty="0" err="1" smtClean="0"/>
              <a:t>Edsel</a:t>
            </a:r>
            <a:r>
              <a:rPr lang="en-US" dirty="0" smtClean="0"/>
              <a:t> and Eleanor Ford House in Grosse Pointe Shores</a:t>
            </a:r>
          </a:p>
          <a:p>
            <a:r>
              <a:rPr lang="en-US" dirty="0" smtClean="0"/>
              <a:t>Fisher Building</a:t>
            </a:r>
          </a:p>
          <a:p>
            <a:r>
              <a:rPr lang="en-US" dirty="0" smtClean="0"/>
              <a:t>Belle Isle Aquarium and Conservatory</a:t>
            </a:r>
          </a:p>
          <a:p>
            <a:r>
              <a:rPr lang="en-US" dirty="0" smtClean="0"/>
              <a:t>Packard Motor Car Company factory</a:t>
            </a:r>
          </a:p>
          <a:p>
            <a:r>
              <a:rPr lang="en-US" dirty="0" smtClean="0"/>
              <a:t>Ford Rouge plant</a:t>
            </a:r>
          </a:p>
          <a:p>
            <a:r>
              <a:rPr lang="en-US" dirty="0" smtClean="0"/>
              <a:t>The Detroit </a:t>
            </a:r>
            <a:r>
              <a:rPr lang="en-US" i="1" dirty="0" smtClean="0"/>
              <a:t>News</a:t>
            </a:r>
          </a:p>
          <a:p>
            <a:r>
              <a:rPr lang="en-US" dirty="0" smtClean="0"/>
              <a:t>The Detroit </a:t>
            </a:r>
            <a:r>
              <a:rPr lang="en-US" i="1" dirty="0" smtClean="0"/>
              <a:t>Free Press</a:t>
            </a:r>
          </a:p>
          <a:p>
            <a:r>
              <a:rPr lang="en-US" b="1" dirty="0" smtClean="0"/>
              <a:t>Willow Run</a:t>
            </a:r>
          </a:p>
          <a:p>
            <a:endParaRPr lang="en-US" dirty="0"/>
          </a:p>
        </p:txBody>
      </p:sp>
      <p:sp>
        <p:nvSpPr>
          <p:cNvPr id="2" name="Title 1"/>
          <p:cNvSpPr>
            <a:spLocks noGrp="1"/>
          </p:cNvSpPr>
          <p:nvPr>
            <p:ph type="title"/>
          </p:nvPr>
        </p:nvSpPr>
        <p:spPr>
          <a:xfrm>
            <a:off x="457200" y="533400"/>
            <a:ext cx="8686800" cy="838200"/>
          </a:xfrm>
        </p:spPr>
        <p:txBody>
          <a:bodyPr>
            <a:normAutofit/>
          </a:bodyPr>
          <a:lstStyle/>
          <a:p>
            <a:r>
              <a:rPr lang="en-US" sz="2800" dirty="0" smtClean="0"/>
              <a:t>Albert Kahn – Detroit’s most famous architect</a:t>
            </a:r>
            <a:endParaRPr lang="en-US" sz="2800" dirty="0"/>
          </a:p>
        </p:txBody>
      </p:sp>
      <p:sp>
        <p:nvSpPr>
          <p:cNvPr id="5" name="TextBox 4"/>
          <p:cNvSpPr txBox="1"/>
          <p:nvPr/>
        </p:nvSpPr>
        <p:spPr>
          <a:xfrm>
            <a:off x="2286000" y="5943600"/>
            <a:ext cx="3863686" cy="400110"/>
          </a:xfrm>
          <a:prstGeom prst="rect">
            <a:avLst/>
          </a:prstGeom>
          <a:noFill/>
        </p:spPr>
        <p:txBody>
          <a:bodyPr wrap="none" rtlCol="0">
            <a:spAutoFit/>
          </a:bodyPr>
          <a:lstStyle/>
          <a:p>
            <a:r>
              <a:rPr lang="en-US" sz="2000" dirty="0" smtClean="0"/>
              <a:t>Kahn designed over 1,000 buildings</a:t>
            </a:r>
            <a:endParaRPr lang="en-US" sz="2000" dirty="0"/>
          </a:p>
        </p:txBody>
      </p:sp>
      <p:sp>
        <p:nvSpPr>
          <p:cNvPr id="6" name="Rectangle 5"/>
          <p:cNvSpPr/>
          <p:nvPr/>
        </p:nvSpPr>
        <p:spPr>
          <a:xfrm>
            <a:off x="6096000" y="6396335"/>
            <a:ext cx="2667000" cy="461665"/>
          </a:xfrm>
          <a:prstGeom prst="rect">
            <a:avLst/>
          </a:prstGeom>
        </p:spPr>
        <p:txBody>
          <a:bodyPr wrap="square">
            <a:spAutoFit/>
          </a:bodyPr>
          <a:lstStyle/>
          <a:p>
            <a:r>
              <a:rPr lang="en-US" sz="800" dirty="0" smtClean="0"/>
              <a:t>http://kids.britannica.com/comptons/art-137689/The-architect-Albert-Kahn-works-with-blueprints-in-about-1939</a:t>
            </a:r>
            <a:endParaRPr lang="en-US"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2895600"/>
          </a:xfrm>
        </p:spPr>
        <p:txBody>
          <a:bodyPr>
            <a:normAutofit fontScale="77500" lnSpcReduction="20000"/>
          </a:bodyPr>
          <a:lstStyle/>
          <a:p>
            <a:r>
              <a:rPr lang="en-US" sz="3100" b="1" dirty="0" smtClean="0"/>
              <a:t>Ford Willow Run Plant </a:t>
            </a:r>
            <a:r>
              <a:rPr lang="en-US" sz="3100" dirty="0" smtClean="0"/>
              <a:t>east of Ypsilanti made 8,500 B-24 Liberator bombers.  $100 million plant designed by Albert Kahn, opened in Sept. 1942.  $20 million village created, and full-scale airport.  By end of 1943, made one bomber per hour. </a:t>
            </a:r>
            <a:r>
              <a:rPr lang="en-US" sz="3100" dirty="0" err="1" smtClean="0"/>
              <a:t>Edsel</a:t>
            </a:r>
            <a:r>
              <a:rPr lang="en-US" sz="3100" dirty="0" smtClean="0"/>
              <a:t> Ford died in May 1943, so 80 year old Henry tried to take over, but FDR arranged for grandson, Henry Ford II, to be released from naval duty.  He won power struggle for presidency in 1945.</a:t>
            </a:r>
          </a:p>
          <a:p>
            <a:endParaRPr lang="en-US" dirty="0"/>
          </a:p>
        </p:txBody>
      </p:sp>
      <p:sp>
        <p:nvSpPr>
          <p:cNvPr id="2" name="Title 1"/>
          <p:cNvSpPr>
            <a:spLocks noGrp="1"/>
          </p:cNvSpPr>
          <p:nvPr>
            <p:ph type="title"/>
          </p:nvPr>
        </p:nvSpPr>
        <p:spPr/>
        <p:txBody>
          <a:bodyPr/>
          <a:lstStyle/>
          <a:p>
            <a:r>
              <a:rPr lang="en-US" dirty="0" smtClean="0"/>
              <a:t>Willow Run</a:t>
            </a:r>
            <a:endParaRPr lang="en-US" dirty="0"/>
          </a:p>
        </p:txBody>
      </p:sp>
      <p:pic>
        <p:nvPicPr>
          <p:cNvPr id="4" name="Picture 3" descr="Willow Run.jpg"/>
          <p:cNvPicPr>
            <a:picLocks noChangeAspect="1"/>
          </p:cNvPicPr>
          <p:nvPr/>
        </p:nvPicPr>
        <p:blipFill>
          <a:blip r:embed="rId3" cstate="print"/>
          <a:stretch>
            <a:fillRect/>
          </a:stretch>
        </p:blipFill>
        <p:spPr>
          <a:xfrm>
            <a:off x="304800" y="3962400"/>
            <a:ext cx="3352800" cy="2514600"/>
          </a:xfrm>
          <a:prstGeom prst="rect">
            <a:avLst/>
          </a:prstGeom>
        </p:spPr>
      </p:pic>
      <p:pic>
        <p:nvPicPr>
          <p:cNvPr id="5" name="Picture 4" descr="Willow Run1.jpg"/>
          <p:cNvPicPr>
            <a:picLocks noChangeAspect="1"/>
          </p:cNvPicPr>
          <p:nvPr/>
        </p:nvPicPr>
        <p:blipFill>
          <a:blip r:embed="rId4" cstate="print"/>
          <a:stretch>
            <a:fillRect/>
          </a:stretch>
        </p:blipFill>
        <p:spPr>
          <a:xfrm>
            <a:off x="4077949" y="4038600"/>
            <a:ext cx="4304051" cy="2471032"/>
          </a:xfrm>
          <a:prstGeom prst="rect">
            <a:avLst/>
          </a:prstGeom>
        </p:spPr>
      </p:pic>
      <p:sp>
        <p:nvSpPr>
          <p:cNvPr id="6" name="Rectangle 5"/>
          <p:cNvSpPr/>
          <p:nvPr/>
        </p:nvSpPr>
        <p:spPr>
          <a:xfrm>
            <a:off x="4876800" y="6519446"/>
            <a:ext cx="2895600" cy="338554"/>
          </a:xfrm>
          <a:prstGeom prst="rect">
            <a:avLst/>
          </a:prstGeom>
        </p:spPr>
        <p:txBody>
          <a:bodyPr wrap="square">
            <a:spAutoFit/>
          </a:bodyPr>
          <a:lstStyle/>
          <a:p>
            <a:r>
              <a:rPr lang="en-US" sz="800" dirty="0" smtClean="0"/>
              <a:t>http://www.yellowairplane.com/book_reviews/warren_benjamin_kidder/willowrun_cover.html</a:t>
            </a:r>
            <a:endParaRPr lang="en-US" sz="800" dirty="0"/>
          </a:p>
        </p:txBody>
      </p:sp>
      <p:sp>
        <p:nvSpPr>
          <p:cNvPr id="7" name="Rectangle 6"/>
          <p:cNvSpPr/>
          <p:nvPr/>
        </p:nvSpPr>
        <p:spPr>
          <a:xfrm>
            <a:off x="457200" y="6519446"/>
            <a:ext cx="2971800" cy="338554"/>
          </a:xfrm>
          <a:prstGeom prst="rect">
            <a:avLst/>
          </a:prstGeom>
        </p:spPr>
        <p:txBody>
          <a:bodyPr wrap="square">
            <a:spAutoFit/>
          </a:bodyPr>
          <a:lstStyle/>
          <a:p>
            <a:r>
              <a:rPr lang="en-US" sz="800" dirty="0" smtClean="0"/>
              <a:t>http://www.motorcities.org/Story/Willow+Run+The+Factory+and+the+B24+Bombers+br+By+Margery+Krevsky-165.html</a:t>
            </a:r>
            <a:endParaRPr lang="en-US" sz="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609600" y="1295400"/>
            <a:ext cx="8229600" cy="5562600"/>
          </a:xfrm>
        </p:spPr>
        <p:txBody>
          <a:bodyPr>
            <a:normAutofit fontScale="92500" lnSpcReduction="10000"/>
          </a:bodyPr>
          <a:lstStyle/>
          <a:p>
            <a:r>
              <a:rPr lang="en-US" dirty="0" smtClean="0"/>
              <a:t>15 million moved north between 1941-1945</a:t>
            </a:r>
          </a:p>
          <a:p>
            <a:r>
              <a:rPr lang="en-US" dirty="0" smtClean="0"/>
              <a:t>Most went west to defense industry jobs (ships, aircraft)</a:t>
            </a:r>
          </a:p>
          <a:p>
            <a:r>
              <a:rPr lang="en-US" dirty="0" smtClean="0"/>
              <a:t>Rapid growth of major cities everywhere caused problems with crime, sanitation, divorce, juvenile delinquency, truancy</a:t>
            </a:r>
          </a:p>
          <a:p>
            <a:r>
              <a:rPr lang="en-US" dirty="0" smtClean="0"/>
              <a:t>Detroit pop. in 1940 = 1.6 million</a:t>
            </a:r>
          </a:p>
          <a:p>
            <a:r>
              <a:rPr lang="en-US" dirty="0" smtClean="0"/>
              <a:t>Detroit pop. in 1943 = 1.85 million (including 50,000 blacks and 300,000 white southerners)</a:t>
            </a:r>
          </a:p>
          <a:p>
            <a:r>
              <a:rPr lang="en-US" dirty="0" smtClean="0"/>
              <a:t>Detroit’s black population in 1943 was 200,000 (11%)</a:t>
            </a:r>
          </a:p>
          <a:p>
            <a:endParaRPr lang="en-US" dirty="0" smtClean="0"/>
          </a:p>
          <a:p>
            <a:endParaRPr lang="en-US" dirty="0" smtClean="0"/>
          </a:p>
          <a:p>
            <a:endParaRPr lang="en-US" dirty="0" smtClean="0"/>
          </a:p>
        </p:txBody>
      </p:sp>
      <p:sp>
        <p:nvSpPr>
          <p:cNvPr id="52226" name="Title 1"/>
          <p:cNvSpPr>
            <a:spLocks noGrp="1"/>
          </p:cNvSpPr>
          <p:nvPr>
            <p:ph type="title"/>
          </p:nvPr>
        </p:nvSpPr>
        <p:spPr/>
        <p:txBody>
          <a:bodyPr/>
          <a:lstStyle/>
          <a:p>
            <a:r>
              <a:rPr lang="en-US" smtClean="0"/>
              <a:t>Another Great Migration</a:t>
            </a:r>
          </a:p>
        </p:txBody>
      </p:sp>
    </p:spTree>
    <p:extLst>
      <p:ext uri="{BB962C8B-B14F-4D97-AF65-F5344CB8AC3E}">
        <p14:creationId xmlns="" xmlns:p14="http://schemas.microsoft.com/office/powerpoint/2010/main" val="4134447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33400" y="1447800"/>
            <a:ext cx="8001000" cy="4953000"/>
          </a:xfrm>
        </p:spPr>
        <p:txBody>
          <a:bodyPr>
            <a:normAutofit fontScale="92500" lnSpcReduction="10000"/>
          </a:bodyPr>
          <a:lstStyle/>
          <a:p>
            <a:r>
              <a:rPr lang="en-US" dirty="0" smtClean="0">
                <a:latin typeface="Arial" pitchFamily="34" charset="0"/>
                <a:ea typeface="ＭＳ Ｐゴシック" pitchFamily="34" charset="-128"/>
              </a:rPr>
              <a:t>Dow fell to 41 (from 382) in 1932</a:t>
            </a:r>
          </a:p>
          <a:p>
            <a:r>
              <a:rPr lang="en-US" dirty="0" smtClean="0">
                <a:latin typeface="Arial" pitchFamily="34" charset="0"/>
                <a:ea typeface="ＭＳ Ｐゴシック" pitchFamily="34" charset="-128"/>
              </a:rPr>
              <a:t>Exports were lowest since 1905</a:t>
            </a:r>
          </a:p>
          <a:p>
            <a:r>
              <a:rPr lang="en-US" dirty="0" smtClean="0">
                <a:latin typeface="Arial" pitchFamily="34" charset="0"/>
                <a:ea typeface="ＭＳ Ｐゴシック" pitchFamily="34" charset="-128"/>
              </a:rPr>
              <a:t>90,000 businesses failed</a:t>
            </a:r>
          </a:p>
          <a:p>
            <a:r>
              <a:rPr lang="en-US" dirty="0" smtClean="0">
                <a:latin typeface="Arial" pitchFamily="34" charset="0"/>
                <a:ea typeface="ＭＳ Ｐゴシック" pitchFamily="34" charset="-128"/>
              </a:rPr>
              <a:t>Unemployment rose from 3% to 25% in 1933 (American industry = 46%)</a:t>
            </a:r>
          </a:p>
          <a:p>
            <a:r>
              <a:rPr lang="en-US" dirty="0" smtClean="0">
                <a:latin typeface="Arial" pitchFamily="34" charset="0"/>
                <a:ea typeface="ＭＳ Ｐゴシック" pitchFamily="34" charset="-128"/>
              </a:rPr>
              <a:t>9,000 banks closed (25% of all banks - depositors lost $2.5 billion)</a:t>
            </a:r>
          </a:p>
          <a:p>
            <a:r>
              <a:rPr lang="en-US" dirty="0" smtClean="0">
                <a:latin typeface="Arial" pitchFamily="34" charset="0"/>
                <a:ea typeface="ＭＳ Ｐゴシック" pitchFamily="34" charset="-128"/>
              </a:rPr>
              <a:t>Income dropped 35% between 1929-1933</a:t>
            </a:r>
          </a:p>
          <a:p>
            <a:r>
              <a:rPr lang="en-US" dirty="0" smtClean="0">
                <a:latin typeface="Arial" pitchFamily="34" charset="0"/>
                <a:ea typeface="ＭＳ Ｐゴシック" pitchFamily="34" charset="-128"/>
              </a:rPr>
              <a:t>Farmers destroyed crops to raise prices</a:t>
            </a:r>
          </a:p>
          <a:p>
            <a:r>
              <a:rPr lang="en-US" dirty="0" smtClean="0">
                <a:latin typeface="Arial" pitchFamily="34" charset="0"/>
                <a:ea typeface="ＭＳ Ｐゴシック" pitchFamily="34" charset="-128"/>
              </a:rPr>
              <a:t>Bread marches, rent riots, strikes, protests</a:t>
            </a:r>
          </a:p>
          <a:p>
            <a:pPr>
              <a:buFont typeface="Arial" pitchFamily="34" charset="0"/>
              <a:buNone/>
            </a:pPr>
            <a:endParaRPr lang="en-US" dirty="0" smtClean="0">
              <a:latin typeface="Arial" pitchFamily="34" charset="0"/>
              <a:ea typeface="ＭＳ Ｐゴシック" pitchFamily="34" charset="-128"/>
            </a:endParaRPr>
          </a:p>
        </p:txBody>
      </p:sp>
      <p:sp>
        <p:nvSpPr>
          <p:cNvPr id="13314" name="Title 1"/>
          <p:cNvSpPr>
            <a:spLocks noGrp="1"/>
          </p:cNvSpPr>
          <p:nvPr>
            <p:ph type="title"/>
          </p:nvPr>
        </p:nvSpPr>
        <p:spPr>
          <a:xfrm>
            <a:off x="457200" y="304800"/>
            <a:ext cx="8229600" cy="1143000"/>
          </a:xfrm>
        </p:spPr>
        <p:txBody>
          <a:bodyPr/>
          <a:lstStyle/>
          <a:p>
            <a:r>
              <a:rPr lang="en-US" dirty="0" smtClean="0">
                <a:latin typeface="Arial" pitchFamily="34" charset="0"/>
                <a:ea typeface="ＭＳ Ｐゴシック" pitchFamily="34" charset="-128"/>
              </a:rPr>
              <a:t>How bad was it?</a:t>
            </a:r>
          </a:p>
        </p:txBody>
      </p:sp>
    </p:spTree>
    <p:extLst>
      <p:ext uri="{BB962C8B-B14F-4D97-AF65-F5344CB8AC3E}">
        <p14:creationId xmlns="" xmlns:p14="http://schemas.microsoft.com/office/powerpoint/2010/main" val="307129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Jeffries.gif"/>
          <p:cNvPicPr>
            <a:picLocks noChangeAspect="1"/>
          </p:cNvPicPr>
          <p:nvPr/>
        </p:nvPicPr>
        <p:blipFill>
          <a:blip r:embed="rId3" cstate="print"/>
          <a:stretch>
            <a:fillRect/>
          </a:stretch>
        </p:blipFill>
        <p:spPr>
          <a:xfrm>
            <a:off x="7696200" y="457200"/>
            <a:ext cx="1251179" cy="1766711"/>
          </a:xfrm>
          <a:prstGeom prst="rect">
            <a:avLst/>
          </a:prstGeom>
        </p:spPr>
      </p:pic>
      <p:pic>
        <p:nvPicPr>
          <p:cNvPr id="5" name="Picture 4" descr="White_only_-_Detroit_1943.jpg"/>
          <p:cNvPicPr>
            <a:picLocks noChangeAspect="1"/>
          </p:cNvPicPr>
          <p:nvPr/>
        </p:nvPicPr>
        <p:blipFill>
          <a:blip r:embed="rId4" cstate="print"/>
          <a:stretch>
            <a:fillRect/>
          </a:stretch>
        </p:blipFill>
        <p:spPr>
          <a:xfrm>
            <a:off x="609600" y="4876800"/>
            <a:ext cx="2209800" cy="1726110"/>
          </a:xfrm>
          <a:prstGeom prst="rect">
            <a:avLst/>
          </a:prstGeom>
        </p:spPr>
      </p:pic>
      <p:sp>
        <p:nvSpPr>
          <p:cNvPr id="2" name="Content Placeholder 1"/>
          <p:cNvSpPr>
            <a:spLocks noGrp="1"/>
          </p:cNvSpPr>
          <p:nvPr>
            <p:ph idx="1"/>
          </p:nvPr>
        </p:nvSpPr>
        <p:spPr>
          <a:xfrm>
            <a:off x="0" y="1066800"/>
            <a:ext cx="7543800" cy="4267200"/>
          </a:xfrm>
        </p:spPr>
        <p:txBody>
          <a:bodyPr>
            <a:normAutofit fontScale="55000" lnSpcReduction="20000"/>
          </a:bodyPr>
          <a:lstStyle/>
          <a:p>
            <a:pPr>
              <a:buNone/>
            </a:pPr>
            <a:endParaRPr lang="en-US" dirty="0" smtClean="0"/>
          </a:p>
          <a:p>
            <a:r>
              <a:rPr lang="en-US" dirty="0" smtClean="0"/>
              <a:t>There was only one black housing project in the city, the Brewster housing project and it was full. Southern whites were also competing for housing. Locals were under the impression the new housing project was intended for whites until it was given the name </a:t>
            </a:r>
            <a:r>
              <a:rPr lang="en-US" b="1" dirty="0" smtClean="0"/>
              <a:t>Sojourner Truth</a:t>
            </a:r>
            <a:r>
              <a:rPr lang="en-US" dirty="0" smtClean="0"/>
              <a:t> (after a famous black woman who was a slave, an abolitionist, and suffragist) in September 1941.</a:t>
            </a:r>
          </a:p>
          <a:p>
            <a:r>
              <a:rPr lang="en-US" dirty="0" smtClean="0"/>
              <a:t>Blacks tried to move in on Feb. 27, 1942, but blocked by 1,200 whites. Later that day, two black tenants ran their car through the picket line, starting off a melee. Detroit police used tear gas and shotguns to disperse the crowd but moving day had to be postponed indefinitely.  Blacks finally moved in two months later when Detroit Mayor </a:t>
            </a:r>
            <a:r>
              <a:rPr lang="en-US" b="1" dirty="0" smtClean="0"/>
              <a:t>Edward Jeffries</a:t>
            </a:r>
            <a:r>
              <a:rPr lang="en-US" dirty="0" smtClean="0"/>
              <a:t> called in 1,600 National Guardsmen and 1,100 police officers.</a:t>
            </a:r>
          </a:p>
          <a:p>
            <a:r>
              <a:rPr lang="en-US" dirty="0" smtClean="0"/>
              <a:t>In August 1942, ten months before the notorious riot, LIFE magazine wrote an article entitled “Detroit is Dynamite”</a:t>
            </a:r>
          </a:p>
          <a:p>
            <a:endParaRPr lang="en-US" dirty="0" smtClean="0"/>
          </a:p>
          <a:p>
            <a:endParaRPr lang="en-US" dirty="0"/>
          </a:p>
        </p:txBody>
      </p:sp>
      <p:sp>
        <p:nvSpPr>
          <p:cNvPr id="3" name="Title 2"/>
          <p:cNvSpPr>
            <a:spLocks noGrp="1"/>
          </p:cNvSpPr>
          <p:nvPr>
            <p:ph type="title"/>
          </p:nvPr>
        </p:nvSpPr>
        <p:spPr>
          <a:xfrm>
            <a:off x="228600" y="228600"/>
            <a:ext cx="8229600" cy="1219200"/>
          </a:xfrm>
        </p:spPr>
        <p:txBody>
          <a:bodyPr>
            <a:normAutofit/>
          </a:bodyPr>
          <a:lstStyle/>
          <a:p>
            <a:r>
              <a:rPr lang="en-US" dirty="0" smtClean="0"/>
              <a:t>Sojourner Truth Housing Project</a:t>
            </a:r>
            <a:endParaRPr lang="en-US" dirty="0"/>
          </a:p>
        </p:txBody>
      </p:sp>
      <p:pic>
        <p:nvPicPr>
          <p:cNvPr id="7" name="Picture 6" descr="Sojourner_Truth_Housing_project.jpg"/>
          <p:cNvPicPr>
            <a:picLocks noChangeAspect="1"/>
          </p:cNvPicPr>
          <p:nvPr/>
        </p:nvPicPr>
        <p:blipFill>
          <a:blip r:embed="rId5" cstate="print"/>
          <a:stretch>
            <a:fillRect/>
          </a:stretch>
        </p:blipFill>
        <p:spPr>
          <a:xfrm>
            <a:off x="3733800" y="4800600"/>
            <a:ext cx="2775237" cy="1883461"/>
          </a:xfrm>
          <a:prstGeom prst="rect">
            <a:avLst/>
          </a:prstGeom>
        </p:spPr>
      </p:pic>
      <p:sp>
        <p:nvSpPr>
          <p:cNvPr id="9" name="TextBox 8"/>
          <p:cNvSpPr txBox="1"/>
          <p:nvPr/>
        </p:nvSpPr>
        <p:spPr>
          <a:xfrm>
            <a:off x="7696200" y="2209800"/>
            <a:ext cx="1447800" cy="1323439"/>
          </a:xfrm>
          <a:prstGeom prst="rect">
            <a:avLst/>
          </a:prstGeom>
          <a:noFill/>
        </p:spPr>
        <p:txBody>
          <a:bodyPr wrap="square" rtlCol="0">
            <a:spAutoFit/>
          </a:bodyPr>
          <a:lstStyle/>
          <a:p>
            <a:r>
              <a:rPr lang="en-US" sz="1600" dirty="0" smtClean="0">
                <a:solidFill>
                  <a:srgbClr val="C00000"/>
                </a:solidFill>
              </a:rPr>
              <a:t>Jeffries proposed a highway system for metro Detroit</a:t>
            </a:r>
            <a:endParaRPr lang="en-US" sz="1600" dirty="0">
              <a:solidFill>
                <a:srgbClr val="C00000"/>
              </a:solidFill>
            </a:endParaRPr>
          </a:p>
        </p:txBody>
      </p:sp>
      <p:sp>
        <p:nvSpPr>
          <p:cNvPr id="10" name="Rectangle 9"/>
          <p:cNvSpPr/>
          <p:nvPr/>
        </p:nvSpPr>
        <p:spPr>
          <a:xfrm>
            <a:off x="6629400" y="152400"/>
            <a:ext cx="2362200" cy="338554"/>
          </a:xfrm>
          <a:prstGeom prst="rect">
            <a:avLst/>
          </a:prstGeom>
        </p:spPr>
        <p:txBody>
          <a:bodyPr wrap="square">
            <a:spAutoFit/>
          </a:bodyPr>
          <a:lstStyle/>
          <a:p>
            <a:r>
              <a:rPr lang="en-US" sz="800" dirty="0" smtClean="0"/>
              <a:t>https://www.mtholyoke.edu/courses/rschwart/clio/detroit_riot/DetroitNewsRiots1943.htm</a:t>
            </a:r>
            <a:endParaRPr lang="en-US" sz="800" dirty="0"/>
          </a:p>
        </p:txBody>
      </p:sp>
      <p:sp>
        <p:nvSpPr>
          <p:cNvPr id="11" name="Rectangle 10"/>
          <p:cNvSpPr/>
          <p:nvPr/>
        </p:nvSpPr>
        <p:spPr>
          <a:xfrm>
            <a:off x="381000" y="6642556"/>
            <a:ext cx="2895600" cy="215444"/>
          </a:xfrm>
          <a:prstGeom prst="rect">
            <a:avLst/>
          </a:prstGeom>
        </p:spPr>
        <p:txBody>
          <a:bodyPr wrap="square">
            <a:spAutoFit/>
          </a:bodyPr>
          <a:lstStyle/>
          <a:p>
            <a:r>
              <a:rPr lang="en-US" sz="800" dirty="0" smtClean="0"/>
              <a:t>http://en.wikipedia.org/wiki/Detroit_Race_Riot_(1943)</a:t>
            </a:r>
            <a:endParaRPr lang="en-US" sz="800" dirty="0"/>
          </a:p>
        </p:txBody>
      </p:sp>
      <p:sp>
        <p:nvSpPr>
          <p:cNvPr id="12" name="Rectangle 11"/>
          <p:cNvSpPr/>
          <p:nvPr/>
        </p:nvSpPr>
        <p:spPr>
          <a:xfrm>
            <a:off x="3657600" y="6477000"/>
            <a:ext cx="2819400" cy="215444"/>
          </a:xfrm>
          <a:prstGeom prst="rect">
            <a:avLst/>
          </a:prstGeom>
        </p:spPr>
        <p:txBody>
          <a:bodyPr wrap="square">
            <a:spAutoFit/>
          </a:bodyPr>
          <a:lstStyle/>
          <a:p>
            <a:r>
              <a:rPr lang="en-US" sz="800" dirty="0" smtClean="0"/>
              <a:t>http://www.detroits-great-rebellion.com/Detroit---1943.html</a:t>
            </a:r>
            <a:endParaRPr lang="en-US" sz="800" dirty="0"/>
          </a:p>
        </p:txBody>
      </p:sp>
      <p:sp>
        <p:nvSpPr>
          <p:cNvPr id="13" name="Rectangle 12"/>
          <p:cNvSpPr/>
          <p:nvPr/>
        </p:nvSpPr>
        <p:spPr>
          <a:xfrm>
            <a:off x="6553200" y="6519446"/>
            <a:ext cx="2590800" cy="338554"/>
          </a:xfrm>
          <a:prstGeom prst="rect">
            <a:avLst/>
          </a:prstGeom>
        </p:spPr>
        <p:txBody>
          <a:bodyPr wrap="square">
            <a:spAutoFit/>
          </a:bodyPr>
          <a:lstStyle/>
          <a:p>
            <a:r>
              <a:rPr lang="en-US" sz="800" dirty="0" smtClean="0"/>
              <a:t>http://www.stlamerican.com/entertainment/living_it/article_e84e8852-9d4b-11e0-bf38-001cc4c03286.html</a:t>
            </a:r>
            <a:endParaRPr lang="en-US" sz="800" dirty="0"/>
          </a:p>
        </p:txBody>
      </p:sp>
      <p:pic>
        <p:nvPicPr>
          <p:cNvPr id="14" name="Picture 13" descr="Sojourner Truth 1.jpg"/>
          <p:cNvPicPr>
            <a:picLocks noChangeAspect="1"/>
          </p:cNvPicPr>
          <p:nvPr/>
        </p:nvPicPr>
        <p:blipFill>
          <a:blip r:embed="rId6" cstate="print"/>
          <a:stretch>
            <a:fillRect/>
          </a:stretch>
        </p:blipFill>
        <p:spPr>
          <a:xfrm>
            <a:off x="6934200" y="4648200"/>
            <a:ext cx="1885950" cy="18859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ckard_Strike.jpg"/>
          <p:cNvPicPr>
            <a:picLocks noChangeAspect="1"/>
          </p:cNvPicPr>
          <p:nvPr/>
        </p:nvPicPr>
        <p:blipFill>
          <a:blip r:embed="rId3" cstate="print"/>
          <a:stretch>
            <a:fillRect/>
          </a:stretch>
        </p:blipFill>
        <p:spPr>
          <a:xfrm>
            <a:off x="6096000" y="152400"/>
            <a:ext cx="3048000" cy="2153002"/>
          </a:xfrm>
          <a:prstGeom prst="rect">
            <a:avLst/>
          </a:prstGeom>
        </p:spPr>
      </p:pic>
      <p:sp>
        <p:nvSpPr>
          <p:cNvPr id="2" name="Content Placeholder 1"/>
          <p:cNvSpPr>
            <a:spLocks noGrp="1"/>
          </p:cNvSpPr>
          <p:nvPr>
            <p:ph idx="1"/>
          </p:nvPr>
        </p:nvSpPr>
        <p:spPr>
          <a:xfrm>
            <a:off x="152400" y="2590800"/>
            <a:ext cx="6934200" cy="4800600"/>
          </a:xfrm>
        </p:spPr>
        <p:txBody>
          <a:bodyPr>
            <a:normAutofit fontScale="70000" lnSpcReduction="20000"/>
          </a:bodyPr>
          <a:lstStyle/>
          <a:p>
            <a:r>
              <a:rPr lang="en-US" dirty="0" smtClean="0"/>
              <a:t>The Packard Motor Car Company produced giant Rolls-Royce aircraft engines and twelve cylinder Packard marine engines used to power PT boats. </a:t>
            </a:r>
          </a:p>
          <a:p>
            <a:r>
              <a:rPr lang="en-US" dirty="0" smtClean="0"/>
              <a:t>Whites didn’t mind that blacks worked in the same plant, but they refused to work side by side with them. Three weeks before the riot, Packard promoted three blacks to work on the assembly line next to whites. A plant-wide hate strike resulted as 25,000 whites walked off the job, bringing critical war production to a screeching halt. A voice with a Southern accent barked over the loudspeaker, “I’d rather see Hitler and Hirohito win than work next to a Nigger.” </a:t>
            </a:r>
          </a:p>
          <a:p>
            <a:r>
              <a:rPr lang="en-US" dirty="0" smtClean="0"/>
              <a:t>Blacks were reassigned, ending the “hate strike.”</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t>Packard “Hate Strike”</a:t>
            </a:r>
            <a:endParaRPr lang="en-US" dirty="0"/>
          </a:p>
        </p:txBody>
      </p:sp>
      <p:sp>
        <p:nvSpPr>
          <p:cNvPr id="6" name="Rectangle 5"/>
          <p:cNvSpPr/>
          <p:nvPr/>
        </p:nvSpPr>
        <p:spPr>
          <a:xfrm>
            <a:off x="6553200" y="2362200"/>
            <a:ext cx="2590800" cy="338554"/>
          </a:xfrm>
          <a:prstGeom prst="rect">
            <a:avLst/>
          </a:prstGeom>
        </p:spPr>
        <p:txBody>
          <a:bodyPr wrap="square">
            <a:spAutoFit/>
          </a:bodyPr>
          <a:lstStyle/>
          <a:p>
            <a:r>
              <a:rPr lang="en-US" sz="800" dirty="0" smtClean="0"/>
              <a:t>http://www.lawyersgunsmoneyblog.com/2012/06/this-day-in-labor-history-june-6-1943</a:t>
            </a:r>
            <a:endParaRPr lang="en-US" sz="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228600" y="1295400"/>
            <a:ext cx="8229600" cy="4525963"/>
          </a:xfrm>
        </p:spPr>
        <p:txBody>
          <a:bodyPr/>
          <a:lstStyle/>
          <a:p>
            <a:r>
              <a:rPr lang="en-US" sz="2800" dirty="0" smtClean="0"/>
              <a:t>June 20, 1943 – riot erupts on Belle Isle when black man insulted white woman</a:t>
            </a:r>
          </a:p>
          <a:p>
            <a:r>
              <a:rPr lang="en-US" sz="2800" dirty="0" smtClean="0"/>
              <a:t>June 21, 1943 – Federal troops arrive, and restored order 2 days later, but 25 blacks and 9 whites dead, and 1,800 arrested</a:t>
            </a:r>
          </a:p>
        </p:txBody>
      </p:sp>
      <p:sp>
        <p:nvSpPr>
          <p:cNvPr id="61442" name="Title 1"/>
          <p:cNvSpPr>
            <a:spLocks noGrp="1"/>
          </p:cNvSpPr>
          <p:nvPr>
            <p:ph type="title"/>
          </p:nvPr>
        </p:nvSpPr>
        <p:spPr>
          <a:xfrm>
            <a:off x="609600" y="381000"/>
            <a:ext cx="8229600" cy="1066800"/>
          </a:xfrm>
        </p:spPr>
        <p:txBody>
          <a:bodyPr/>
          <a:lstStyle/>
          <a:p>
            <a:r>
              <a:rPr lang="en-US" dirty="0" smtClean="0"/>
              <a:t>1943 Detroit Riot</a:t>
            </a:r>
          </a:p>
        </p:txBody>
      </p:sp>
      <p:sp>
        <p:nvSpPr>
          <p:cNvPr id="6" name="Rectangle 5"/>
          <p:cNvSpPr/>
          <p:nvPr/>
        </p:nvSpPr>
        <p:spPr>
          <a:xfrm>
            <a:off x="152400" y="6477000"/>
            <a:ext cx="5943600" cy="215444"/>
          </a:xfrm>
          <a:prstGeom prst="rect">
            <a:avLst/>
          </a:prstGeom>
        </p:spPr>
        <p:txBody>
          <a:bodyPr wrap="square">
            <a:spAutoFit/>
          </a:bodyPr>
          <a:lstStyle/>
          <a:p>
            <a:r>
              <a:rPr lang="en-US" sz="800" dirty="0" smtClean="0"/>
              <a:t>Both images: https://www.mtholyoke.edu/courses/rschwart/clio/detroit_riot/DetroitNewsRiots1943.htm</a:t>
            </a:r>
            <a:endParaRPr lang="en-US" sz="800" dirty="0"/>
          </a:p>
        </p:txBody>
      </p:sp>
      <p:pic>
        <p:nvPicPr>
          <p:cNvPr id="7" name="Picture 6" descr="1943 Riot.gif"/>
          <p:cNvPicPr>
            <a:picLocks noChangeAspect="1"/>
          </p:cNvPicPr>
          <p:nvPr/>
        </p:nvPicPr>
        <p:blipFill>
          <a:blip r:embed="rId3" cstate="print"/>
          <a:stretch>
            <a:fillRect/>
          </a:stretch>
        </p:blipFill>
        <p:spPr>
          <a:xfrm>
            <a:off x="5029200" y="3581400"/>
            <a:ext cx="3429000" cy="2514600"/>
          </a:xfrm>
          <a:prstGeom prst="rect">
            <a:avLst/>
          </a:prstGeom>
        </p:spPr>
      </p:pic>
      <p:pic>
        <p:nvPicPr>
          <p:cNvPr id="8" name="Picture 7" descr="1943 mob.gif"/>
          <p:cNvPicPr>
            <a:picLocks noChangeAspect="1"/>
          </p:cNvPicPr>
          <p:nvPr/>
        </p:nvPicPr>
        <p:blipFill>
          <a:blip r:embed="rId4" cstate="print"/>
          <a:stretch>
            <a:fillRect/>
          </a:stretch>
        </p:blipFill>
        <p:spPr>
          <a:xfrm>
            <a:off x="762000" y="3636645"/>
            <a:ext cx="3352800" cy="2430780"/>
          </a:xfrm>
          <a:prstGeom prst="rect">
            <a:avLst/>
          </a:prstGeom>
        </p:spPr>
      </p:pic>
    </p:spTree>
    <p:extLst>
      <p:ext uri="{BB962C8B-B14F-4D97-AF65-F5344CB8AC3E}">
        <p14:creationId xmlns="" xmlns:p14="http://schemas.microsoft.com/office/powerpoint/2010/main" val="2449447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5334000"/>
            <a:ext cx="5867400" cy="609600"/>
          </a:xfrm>
        </p:spPr>
        <p:txBody>
          <a:bodyPr>
            <a:normAutofit fontScale="62500" lnSpcReduction="20000"/>
          </a:bodyPr>
          <a:lstStyle/>
          <a:p>
            <a:r>
              <a:rPr lang="en-US" dirty="0" smtClean="0"/>
              <a:t>500,000 people celebrate on August 14, 1945 on Michigan Avenue </a:t>
            </a:r>
          </a:p>
        </p:txBody>
      </p:sp>
      <p:sp>
        <p:nvSpPr>
          <p:cNvPr id="2" name="Title 1"/>
          <p:cNvSpPr>
            <a:spLocks noGrp="1"/>
          </p:cNvSpPr>
          <p:nvPr>
            <p:ph type="title"/>
          </p:nvPr>
        </p:nvSpPr>
        <p:spPr>
          <a:xfrm>
            <a:off x="1752600" y="304800"/>
            <a:ext cx="8229600" cy="1219200"/>
          </a:xfrm>
        </p:spPr>
        <p:txBody>
          <a:bodyPr/>
          <a:lstStyle/>
          <a:p>
            <a:r>
              <a:rPr lang="en-US" dirty="0" smtClean="0"/>
              <a:t>America wins the war</a:t>
            </a:r>
            <a:endParaRPr lang="en-US" dirty="0"/>
          </a:p>
        </p:txBody>
      </p:sp>
      <p:pic>
        <p:nvPicPr>
          <p:cNvPr id="5" name="Picture 4" descr="Detroit celebrates WWII.jpg"/>
          <p:cNvPicPr>
            <a:picLocks noChangeAspect="1"/>
          </p:cNvPicPr>
          <p:nvPr/>
        </p:nvPicPr>
        <p:blipFill>
          <a:blip r:embed="rId3" cstate="print"/>
          <a:stretch>
            <a:fillRect/>
          </a:stretch>
        </p:blipFill>
        <p:spPr>
          <a:xfrm>
            <a:off x="1219200" y="1524000"/>
            <a:ext cx="6019800" cy="3738611"/>
          </a:xfrm>
          <a:prstGeom prst="rect">
            <a:avLst/>
          </a:prstGeom>
        </p:spPr>
      </p:pic>
      <p:sp>
        <p:nvSpPr>
          <p:cNvPr id="6" name="Rectangle 5"/>
          <p:cNvSpPr/>
          <p:nvPr/>
        </p:nvSpPr>
        <p:spPr>
          <a:xfrm>
            <a:off x="1981200" y="1295400"/>
            <a:ext cx="4953000" cy="215444"/>
          </a:xfrm>
          <a:prstGeom prst="rect">
            <a:avLst/>
          </a:prstGeom>
        </p:spPr>
        <p:txBody>
          <a:bodyPr wrap="square">
            <a:spAutoFit/>
          </a:bodyPr>
          <a:lstStyle/>
          <a:p>
            <a:r>
              <a:rPr lang="en-US" sz="800" dirty="0" smtClean="0"/>
              <a:t>http://www.mlive.com/news/jackson/index.ssf/2011/08/peek_through_time_66_years_ago.html</a:t>
            </a:r>
            <a:endParaRPr lang="en-US" sz="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Content Placeholder 3" descr="detroit-industry.jpg"/>
          <p:cNvPicPr>
            <a:picLocks noGrp="1" noChangeAspect="1"/>
          </p:cNvPicPr>
          <p:nvPr>
            <p:ph idx="1"/>
          </p:nvPr>
        </p:nvPicPr>
        <p:blipFill>
          <a:blip r:embed="rId3" cstate="print"/>
          <a:srcRect/>
          <a:stretch>
            <a:fillRect/>
          </a:stretch>
        </p:blipFill>
        <p:spPr>
          <a:xfrm>
            <a:off x="2362200" y="1447800"/>
            <a:ext cx="5629204" cy="4221163"/>
          </a:xfrm>
        </p:spPr>
      </p:pic>
      <p:sp>
        <p:nvSpPr>
          <p:cNvPr id="65538" name="Title 1"/>
          <p:cNvSpPr>
            <a:spLocks noGrp="1"/>
          </p:cNvSpPr>
          <p:nvPr>
            <p:ph type="title"/>
          </p:nvPr>
        </p:nvSpPr>
        <p:spPr>
          <a:xfrm>
            <a:off x="533400" y="304800"/>
            <a:ext cx="8763000" cy="1219200"/>
          </a:xfrm>
        </p:spPr>
        <p:txBody>
          <a:bodyPr>
            <a:normAutofit/>
          </a:bodyPr>
          <a:lstStyle/>
          <a:p>
            <a:r>
              <a:rPr lang="en-US" sz="3200" i="1" dirty="0" smtClean="0">
                <a:latin typeface="Arial" pitchFamily="34" charset="0"/>
                <a:ea typeface="ＭＳ Ｐゴシック" pitchFamily="34" charset="-128"/>
              </a:rPr>
              <a:t>Detroit Industry</a:t>
            </a:r>
            <a:r>
              <a:rPr lang="en-US" sz="3200" dirty="0" smtClean="0">
                <a:latin typeface="Arial" pitchFamily="34" charset="0"/>
                <a:ea typeface="ＭＳ Ｐゴシック" pitchFamily="34" charset="-128"/>
              </a:rPr>
              <a:t> by Diego Rivera</a:t>
            </a:r>
          </a:p>
        </p:txBody>
      </p:sp>
      <p:sp>
        <p:nvSpPr>
          <p:cNvPr id="4" name="Rectangle 3"/>
          <p:cNvSpPr/>
          <p:nvPr/>
        </p:nvSpPr>
        <p:spPr>
          <a:xfrm>
            <a:off x="-152400" y="3505200"/>
            <a:ext cx="2362200" cy="3139321"/>
          </a:xfrm>
          <a:prstGeom prst="rect">
            <a:avLst/>
          </a:prstGeom>
        </p:spPr>
        <p:txBody>
          <a:bodyPr wrap="square">
            <a:spAutoFit/>
          </a:bodyPr>
          <a:lstStyle/>
          <a:p>
            <a:pPr lvl="1"/>
            <a:r>
              <a:rPr lang="en-US" b="1" dirty="0" smtClean="0">
                <a:latin typeface="Arial" pitchFamily="34" charset="0"/>
                <a:ea typeface="ＭＳ Ｐゴシック" pitchFamily="34" charset="-128"/>
              </a:rPr>
              <a:t>Diego Rivera </a:t>
            </a:r>
            <a:r>
              <a:rPr lang="en-US" dirty="0" smtClean="0">
                <a:latin typeface="Arial" pitchFamily="34" charset="0"/>
                <a:ea typeface="ＭＳ Ｐゴシック" pitchFamily="34" charset="-128"/>
              </a:rPr>
              <a:t>was a Mexican Marxist who painted the “Detroit Industry” mural of 27 fresco panels at the DIA in 1932-33. He modeled it after Ford’s Rouge Plant.</a:t>
            </a:r>
          </a:p>
        </p:txBody>
      </p:sp>
      <p:sp>
        <p:nvSpPr>
          <p:cNvPr id="5" name="Rectangle 4"/>
          <p:cNvSpPr/>
          <p:nvPr/>
        </p:nvSpPr>
        <p:spPr>
          <a:xfrm>
            <a:off x="457200" y="1447800"/>
            <a:ext cx="1600200" cy="338554"/>
          </a:xfrm>
          <a:prstGeom prst="rect">
            <a:avLst/>
          </a:prstGeom>
        </p:spPr>
        <p:txBody>
          <a:bodyPr wrap="square">
            <a:spAutoFit/>
          </a:bodyPr>
          <a:lstStyle/>
          <a:p>
            <a:r>
              <a:rPr lang="en-US" sz="800" dirty="0" smtClean="0"/>
              <a:t>http://www.biography.com/people/diego-rivera-9459446</a:t>
            </a:r>
            <a:endParaRPr lang="en-US" sz="800" dirty="0"/>
          </a:p>
        </p:txBody>
      </p:sp>
      <p:pic>
        <p:nvPicPr>
          <p:cNvPr id="6" name="Picture 5" descr="Diego Rivera.jpg"/>
          <p:cNvPicPr>
            <a:picLocks noChangeAspect="1"/>
          </p:cNvPicPr>
          <p:nvPr/>
        </p:nvPicPr>
        <p:blipFill>
          <a:blip r:embed="rId4" cstate="print"/>
          <a:stretch>
            <a:fillRect/>
          </a:stretch>
        </p:blipFill>
        <p:spPr>
          <a:xfrm>
            <a:off x="381000" y="1828800"/>
            <a:ext cx="1676400" cy="1676400"/>
          </a:xfrm>
          <a:prstGeom prst="rect">
            <a:avLst/>
          </a:prstGeom>
        </p:spPr>
      </p:pic>
      <p:sp>
        <p:nvSpPr>
          <p:cNvPr id="7" name="Rectangle 6"/>
          <p:cNvSpPr/>
          <p:nvPr/>
        </p:nvSpPr>
        <p:spPr>
          <a:xfrm>
            <a:off x="4343400" y="5715000"/>
            <a:ext cx="3657600" cy="215444"/>
          </a:xfrm>
          <a:prstGeom prst="rect">
            <a:avLst/>
          </a:prstGeom>
        </p:spPr>
        <p:txBody>
          <a:bodyPr wrap="square">
            <a:spAutoFit/>
          </a:bodyPr>
          <a:lstStyle/>
          <a:p>
            <a:r>
              <a:rPr lang="en-US" sz="800" dirty="0" smtClean="0"/>
              <a:t>http://subrealism.blogspot.com/2010/03/lesson-from-great-depression.html</a:t>
            </a:r>
            <a:endParaRPr lang="en-US" sz="800" dirty="0"/>
          </a:p>
        </p:txBody>
      </p:sp>
    </p:spTree>
    <p:extLst>
      <p:ext uri="{BB962C8B-B14F-4D97-AF65-F5344CB8AC3E}">
        <p14:creationId xmlns="" xmlns:p14="http://schemas.microsoft.com/office/powerpoint/2010/main" val="2203955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1929 Auto production – 5.3 million</a:t>
            </a:r>
          </a:p>
          <a:p>
            <a:r>
              <a:rPr lang="en-US" dirty="0" smtClean="0"/>
              <a:t>1930 Auto production – 3 million</a:t>
            </a:r>
          </a:p>
          <a:p>
            <a:r>
              <a:rPr lang="en-US" dirty="0" smtClean="0"/>
              <a:t>1931 Auto production – 1.3 million</a:t>
            </a:r>
          </a:p>
          <a:p>
            <a:r>
              <a:rPr lang="en-US" dirty="0" smtClean="0"/>
              <a:t>1933 – Durant Motors goes bankrupt</a:t>
            </a:r>
          </a:p>
          <a:p>
            <a:r>
              <a:rPr lang="en-US" dirty="0" smtClean="0"/>
              <a:t>1936 – Reo switched to making trucks instead of cars</a:t>
            </a:r>
          </a:p>
          <a:p>
            <a:r>
              <a:rPr lang="en-US" dirty="0" smtClean="0"/>
              <a:t>1938 – Packard introduced a lower-priced Packard to boost sales, but loses prestige</a:t>
            </a:r>
          </a:p>
          <a:p>
            <a:endParaRPr lang="en-US" dirty="0"/>
          </a:p>
        </p:txBody>
      </p:sp>
      <p:sp>
        <p:nvSpPr>
          <p:cNvPr id="2" name="Title 1"/>
          <p:cNvSpPr>
            <a:spLocks noGrp="1"/>
          </p:cNvSpPr>
          <p:nvPr>
            <p:ph type="title"/>
          </p:nvPr>
        </p:nvSpPr>
        <p:spPr/>
        <p:txBody>
          <a:bodyPr/>
          <a:lstStyle/>
          <a:p>
            <a:r>
              <a:rPr lang="en-US" dirty="0" smtClean="0"/>
              <a:t>Tough times for auto industry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10600" cy="4830763"/>
          </a:xfrm>
        </p:spPr>
        <p:txBody>
          <a:bodyPr>
            <a:normAutofit fontScale="70000" lnSpcReduction="20000"/>
          </a:bodyPr>
          <a:lstStyle/>
          <a:p>
            <a:r>
              <a:rPr lang="en-US" dirty="0" smtClean="0"/>
              <a:t>Unemployment (non-agricultural workers) reached almost 50% in 1933</a:t>
            </a:r>
          </a:p>
          <a:p>
            <a:r>
              <a:rPr lang="en-US" dirty="0" smtClean="0"/>
              <a:t>Almost all mines in U.P. stopped production in 1932-1933</a:t>
            </a:r>
          </a:p>
          <a:p>
            <a:r>
              <a:rPr lang="en-US" dirty="0" smtClean="0"/>
              <a:t>1930 – Counties can erect poorhouses (first in Wayne County in 1932)</a:t>
            </a:r>
          </a:p>
          <a:p>
            <a:r>
              <a:rPr lang="en-US" dirty="0" smtClean="0"/>
              <a:t>State government were unable to provide enough relief, so federal </a:t>
            </a:r>
            <a:r>
              <a:rPr lang="en-US" dirty="0" err="1" smtClean="0"/>
              <a:t>gov’t</a:t>
            </a:r>
            <a:r>
              <a:rPr lang="en-US" dirty="0" smtClean="0"/>
              <a:t> loaned $21 million to Michigan through the </a:t>
            </a:r>
            <a:r>
              <a:rPr lang="en-US" b="1" dirty="0" smtClean="0"/>
              <a:t>Reconstruction Finance Corporation</a:t>
            </a:r>
          </a:p>
          <a:p>
            <a:r>
              <a:rPr lang="en-US" dirty="0" smtClean="0"/>
              <a:t>1932 – 25% of all Michigan banks failed</a:t>
            </a:r>
          </a:p>
          <a:p>
            <a:r>
              <a:rPr lang="en-US" dirty="0" smtClean="0"/>
              <a:t>1935 – </a:t>
            </a:r>
            <a:r>
              <a:rPr lang="en-US" b="1" dirty="0" smtClean="0"/>
              <a:t>Social Security Act</a:t>
            </a:r>
            <a:r>
              <a:rPr lang="en-US" dirty="0" smtClean="0"/>
              <a:t> paid pensions to retired workers.</a:t>
            </a:r>
          </a:p>
          <a:p>
            <a:r>
              <a:rPr lang="en-US" dirty="0" smtClean="0"/>
              <a:t>1836 – </a:t>
            </a:r>
            <a:r>
              <a:rPr lang="en-US" b="1" dirty="0" smtClean="0"/>
              <a:t>Employment Security Commission</a:t>
            </a:r>
            <a:r>
              <a:rPr lang="en-US" dirty="0" smtClean="0"/>
              <a:t> (MESC) paid unemployment insurance benefits to workers</a:t>
            </a:r>
          </a:p>
          <a:p>
            <a:r>
              <a:rPr lang="en-US" dirty="0" smtClean="0"/>
              <a:t>1937 – Counties must create </a:t>
            </a:r>
            <a:r>
              <a:rPr lang="en-US" b="1" dirty="0" smtClean="0"/>
              <a:t>Bureau of Social Aid</a:t>
            </a:r>
          </a:p>
          <a:p>
            <a:r>
              <a:rPr lang="en-US" dirty="0" smtClean="0"/>
              <a:t>1939 – Social Welfare Act – MI counties create </a:t>
            </a:r>
            <a:r>
              <a:rPr lang="en-US" b="1" dirty="0" smtClean="0"/>
              <a:t>department of social welfare</a:t>
            </a:r>
            <a:endParaRPr lang="en-US" b="1" dirty="0"/>
          </a:p>
        </p:txBody>
      </p:sp>
      <p:sp>
        <p:nvSpPr>
          <p:cNvPr id="2" name="Title 1"/>
          <p:cNvSpPr>
            <a:spLocks noGrp="1"/>
          </p:cNvSpPr>
          <p:nvPr>
            <p:ph type="title"/>
          </p:nvPr>
        </p:nvSpPr>
        <p:spPr/>
        <p:txBody>
          <a:bodyPr/>
          <a:lstStyle/>
          <a:p>
            <a:r>
              <a:rPr lang="en-US" dirty="0" smtClean="0"/>
              <a:t>How bad was it in Michigan?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1447800"/>
            <a:ext cx="8229600" cy="5257800"/>
          </a:xfrm>
        </p:spPr>
        <p:txBody>
          <a:bodyPr/>
          <a:lstStyle/>
          <a:p>
            <a:r>
              <a:rPr lang="en-US" dirty="0" smtClean="0">
                <a:latin typeface="Arial" pitchFamily="34" charset="0"/>
                <a:ea typeface="ＭＳ Ｐゴシック" pitchFamily="34" charset="-128"/>
              </a:rPr>
              <a:t>“Making Do”</a:t>
            </a:r>
          </a:p>
          <a:p>
            <a:pPr lvl="1"/>
            <a:r>
              <a:rPr lang="en-US" dirty="0" smtClean="0">
                <a:latin typeface="Arial" pitchFamily="34" charset="0"/>
                <a:ea typeface="ＭＳ Ｐゴシック" pitchFamily="34" charset="-128"/>
              </a:rPr>
              <a:t>“Use it up, wear it out, make it do, or do without” (families moved in with relatives)</a:t>
            </a:r>
          </a:p>
          <a:p>
            <a:pPr lvl="1"/>
            <a:r>
              <a:rPr lang="en-US" dirty="0" smtClean="0">
                <a:latin typeface="Arial" pitchFamily="34" charset="0"/>
                <a:ea typeface="ＭＳ Ｐゴシック" pitchFamily="34" charset="-128"/>
              </a:rPr>
              <a:t>Birth rate declined, less divorces, less marriages</a:t>
            </a:r>
          </a:p>
          <a:p>
            <a:pPr lvl="1">
              <a:buFont typeface="Arial" pitchFamily="34" charset="0"/>
              <a:buNone/>
            </a:pPr>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Discrimination and Depression</a:t>
            </a:r>
          </a:p>
          <a:p>
            <a:pPr lvl="1"/>
            <a:r>
              <a:rPr lang="en-US" dirty="0" smtClean="0">
                <a:latin typeface="Arial" pitchFamily="34" charset="0"/>
                <a:ea typeface="ＭＳ Ｐゴシック" pitchFamily="34" charset="-128"/>
              </a:rPr>
              <a:t>As unemployment rose, so did pressure to NOT hire married women and minorities, and give jobs to white men</a:t>
            </a:r>
          </a:p>
        </p:txBody>
      </p:sp>
      <p:sp>
        <p:nvSpPr>
          <p:cNvPr id="55298" name="Title 1"/>
          <p:cNvSpPr>
            <a:spLocks noGrp="1"/>
          </p:cNvSpPr>
          <p:nvPr>
            <p:ph type="title"/>
          </p:nvPr>
        </p:nvSpPr>
        <p:spPr/>
        <p:txBody>
          <a:bodyPr/>
          <a:lstStyle/>
          <a:p>
            <a:r>
              <a:rPr lang="en-US" dirty="0" smtClean="0">
                <a:latin typeface="Arial" pitchFamily="34" charset="0"/>
                <a:ea typeface="ＭＳ Ｐゴシック" pitchFamily="34" charset="-128"/>
              </a:rPr>
              <a:t>Americans Face the Depression</a:t>
            </a:r>
          </a:p>
        </p:txBody>
      </p:sp>
    </p:spTree>
    <p:extLst>
      <p:ext uri="{BB962C8B-B14F-4D97-AF65-F5344CB8AC3E}">
        <p14:creationId xmlns="" xmlns:p14="http://schemas.microsoft.com/office/powerpoint/2010/main" val="227500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Ambassador Bridge</a:t>
            </a:r>
            <a:endParaRPr lang="en-US" dirty="0"/>
          </a:p>
        </p:txBody>
      </p:sp>
      <p:sp>
        <p:nvSpPr>
          <p:cNvPr id="3" name="Content Placeholder 2"/>
          <p:cNvSpPr>
            <a:spLocks noGrp="1"/>
          </p:cNvSpPr>
          <p:nvPr>
            <p:ph idx="1"/>
          </p:nvPr>
        </p:nvSpPr>
        <p:spPr/>
        <p:txBody>
          <a:bodyPr/>
          <a:lstStyle/>
          <a:p>
            <a:r>
              <a:rPr lang="en-US" dirty="0" smtClean="0"/>
              <a:t>Completed in Nov. 1929 below </a:t>
            </a:r>
            <a:r>
              <a:rPr lang="en-US" dirty="0" smtClean="0"/>
              <a:t>cost</a:t>
            </a:r>
          </a:p>
          <a:p>
            <a:r>
              <a:rPr lang="en-US" dirty="0" smtClean="0"/>
              <a:t>Had the longest suspended central span of any bridge in the world until the George Washington Bridge in 1931.</a:t>
            </a:r>
            <a:endParaRPr lang="en-US" dirty="0"/>
          </a:p>
        </p:txBody>
      </p:sp>
      <p:pic>
        <p:nvPicPr>
          <p:cNvPr id="4" name="Picture 3" descr="Ambassador Bridge.jpg"/>
          <p:cNvPicPr>
            <a:picLocks noChangeAspect="1"/>
          </p:cNvPicPr>
          <p:nvPr/>
        </p:nvPicPr>
        <p:blipFill>
          <a:blip r:embed="rId2" cstate="print"/>
          <a:stretch>
            <a:fillRect/>
          </a:stretch>
        </p:blipFill>
        <p:spPr>
          <a:xfrm>
            <a:off x="304800" y="3886200"/>
            <a:ext cx="2428875" cy="1885950"/>
          </a:xfrm>
          <a:prstGeom prst="rect">
            <a:avLst/>
          </a:prstGeom>
        </p:spPr>
      </p:pic>
      <p:pic>
        <p:nvPicPr>
          <p:cNvPr id="5" name="Picture 4" descr="Ambassador Bridge 1.jpg"/>
          <p:cNvPicPr>
            <a:picLocks noChangeAspect="1"/>
          </p:cNvPicPr>
          <p:nvPr/>
        </p:nvPicPr>
        <p:blipFill>
          <a:blip r:embed="rId3" cstate="print"/>
          <a:stretch>
            <a:fillRect/>
          </a:stretch>
        </p:blipFill>
        <p:spPr>
          <a:xfrm>
            <a:off x="2895600" y="4724400"/>
            <a:ext cx="2303145" cy="1880118"/>
          </a:xfrm>
          <a:prstGeom prst="rect">
            <a:avLst/>
          </a:prstGeom>
        </p:spPr>
      </p:pic>
      <p:pic>
        <p:nvPicPr>
          <p:cNvPr id="6" name="Picture 5" descr="Ambassador Bridge 2.jpg"/>
          <p:cNvPicPr>
            <a:picLocks noChangeAspect="1"/>
          </p:cNvPicPr>
          <p:nvPr/>
        </p:nvPicPr>
        <p:blipFill>
          <a:blip r:embed="rId4" cstate="print"/>
          <a:stretch>
            <a:fillRect/>
          </a:stretch>
        </p:blipFill>
        <p:spPr>
          <a:xfrm>
            <a:off x="5638800" y="3810000"/>
            <a:ext cx="2708656" cy="20314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etroitTunnelFloatingDownStClairRiver[AlanLoftisColl].jpg"/>
          <p:cNvPicPr>
            <a:picLocks noChangeAspect="1"/>
          </p:cNvPicPr>
          <p:nvPr/>
        </p:nvPicPr>
        <p:blipFill>
          <a:blip r:embed="rId2" cstate="print"/>
          <a:stretch>
            <a:fillRect/>
          </a:stretch>
        </p:blipFill>
        <p:spPr>
          <a:xfrm>
            <a:off x="228600" y="1600200"/>
            <a:ext cx="2794802" cy="1781761"/>
          </a:xfrm>
          <a:prstGeom prst="rect">
            <a:avLst/>
          </a:prstGeom>
        </p:spPr>
      </p:pic>
      <p:sp>
        <p:nvSpPr>
          <p:cNvPr id="2" name="Title 1"/>
          <p:cNvSpPr>
            <a:spLocks noGrp="1"/>
          </p:cNvSpPr>
          <p:nvPr>
            <p:ph type="title"/>
          </p:nvPr>
        </p:nvSpPr>
        <p:spPr>
          <a:xfrm>
            <a:off x="457200" y="304800"/>
            <a:ext cx="8229600" cy="1143000"/>
          </a:xfrm>
        </p:spPr>
        <p:txBody>
          <a:bodyPr/>
          <a:lstStyle/>
          <a:p>
            <a:r>
              <a:rPr lang="en-US" dirty="0" smtClean="0"/>
              <a:t>The Detroit-Windsor Tunnel</a:t>
            </a:r>
            <a:endParaRPr lang="en-US" dirty="0"/>
          </a:p>
        </p:txBody>
      </p:sp>
      <p:pic>
        <p:nvPicPr>
          <p:cNvPr id="5" name="Picture 4" descr="DWTunnel.jpg"/>
          <p:cNvPicPr>
            <a:picLocks noChangeAspect="1"/>
          </p:cNvPicPr>
          <p:nvPr/>
        </p:nvPicPr>
        <p:blipFill>
          <a:blip r:embed="rId3" cstate="print"/>
          <a:stretch>
            <a:fillRect/>
          </a:stretch>
        </p:blipFill>
        <p:spPr>
          <a:xfrm>
            <a:off x="381000" y="4572000"/>
            <a:ext cx="3200400" cy="2038350"/>
          </a:xfrm>
          <a:prstGeom prst="rect">
            <a:avLst/>
          </a:prstGeom>
        </p:spPr>
      </p:pic>
      <p:pic>
        <p:nvPicPr>
          <p:cNvPr id="6" name="Picture 5" descr="top.jpg"/>
          <p:cNvPicPr>
            <a:picLocks noChangeAspect="1"/>
          </p:cNvPicPr>
          <p:nvPr/>
        </p:nvPicPr>
        <p:blipFill>
          <a:blip r:embed="rId4" cstate="print"/>
          <a:stretch>
            <a:fillRect/>
          </a:stretch>
        </p:blipFill>
        <p:spPr>
          <a:xfrm>
            <a:off x="4495800" y="3886200"/>
            <a:ext cx="3858075" cy="1783594"/>
          </a:xfrm>
          <a:prstGeom prst="rect">
            <a:avLst/>
          </a:prstGeom>
        </p:spPr>
      </p:pic>
      <p:sp>
        <p:nvSpPr>
          <p:cNvPr id="7" name="TextBox 6"/>
          <p:cNvSpPr txBox="1"/>
          <p:nvPr/>
        </p:nvSpPr>
        <p:spPr>
          <a:xfrm>
            <a:off x="3657600" y="1447800"/>
            <a:ext cx="5257800" cy="1754326"/>
          </a:xfrm>
          <a:prstGeom prst="rect">
            <a:avLst/>
          </a:prstGeom>
          <a:noFill/>
        </p:spPr>
        <p:txBody>
          <a:bodyPr wrap="square" rtlCol="0">
            <a:spAutoFit/>
          </a:bodyPr>
          <a:lstStyle/>
          <a:p>
            <a:r>
              <a:rPr lang="en-US" dirty="0" smtClean="0"/>
              <a:t>The prefab sections were 31’ in diameter. There were nine sections of tube, each 250 feet long and weighing 8,000 tons. Construction took 26 months to complete -- 10 months quicker than had been anticipated. </a:t>
            </a:r>
            <a:br>
              <a:rPr lang="en-US" dirty="0" smtClean="0"/>
            </a:br>
            <a:endParaRPr lang="en-US" dirty="0"/>
          </a:p>
        </p:txBody>
      </p:sp>
      <p:sp>
        <p:nvSpPr>
          <p:cNvPr id="8" name="TextBox 7"/>
          <p:cNvSpPr txBox="1"/>
          <p:nvPr/>
        </p:nvSpPr>
        <p:spPr>
          <a:xfrm>
            <a:off x="3810000" y="5657671"/>
            <a:ext cx="4904368" cy="646331"/>
          </a:xfrm>
          <a:prstGeom prst="rect">
            <a:avLst/>
          </a:prstGeom>
          <a:noFill/>
        </p:spPr>
        <p:txBody>
          <a:bodyPr wrap="square" rtlCol="0">
            <a:spAutoFit/>
          </a:bodyPr>
          <a:lstStyle/>
          <a:p>
            <a:r>
              <a:rPr lang="en-US" dirty="0" smtClean="0"/>
              <a:t>A 1929 Studebaker was the first car that went through the tunnel in 1930</a:t>
            </a:r>
            <a:r>
              <a:rPr lang="en-US" smtClean="0"/>
              <a:t>. </a:t>
            </a:r>
            <a:endParaRPr lang="en-US" dirty="0"/>
          </a:p>
        </p:txBody>
      </p:sp>
      <p:sp>
        <p:nvSpPr>
          <p:cNvPr id="9" name="TextBox 8"/>
          <p:cNvSpPr txBox="1"/>
          <p:nvPr/>
        </p:nvSpPr>
        <p:spPr>
          <a:xfrm>
            <a:off x="381000" y="5715000"/>
            <a:ext cx="3200400" cy="1015663"/>
          </a:xfrm>
          <a:prstGeom prst="rect">
            <a:avLst/>
          </a:prstGeom>
          <a:noFill/>
        </p:spPr>
        <p:txBody>
          <a:bodyPr wrap="square" rtlCol="0">
            <a:spAutoFit/>
          </a:bodyPr>
          <a:lstStyle/>
          <a:p>
            <a:r>
              <a:rPr lang="en-US" sz="2000" dirty="0" smtClean="0">
                <a:solidFill>
                  <a:schemeClr val="bg1"/>
                </a:solidFill>
              </a:rPr>
              <a:t>More than 20,000 vehicles use the mile-long tunnel each  day.</a:t>
            </a:r>
            <a:endParaRPr lang="en-US" sz="2000" dirty="0">
              <a:solidFill>
                <a:schemeClr val="bg1"/>
              </a:solidFill>
            </a:endParaRPr>
          </a:p>
        </p:txBody>
      </p:sp>
      <p:sp>
        <p:nvSpPr>
          <p:cNvPr id="10" name="TextBox 9"/>
          <p:cNvSpPr txBox="1"/>
          <p:nvPr/>
        </p:nvSpPr>
        <p:spPr>
          <a:xfrm>
            <a:off x="304800" y="3352800"/>
            <a:ext cx="7772400" cy="1200329"/>
          </a:xfrm>
          <a:prstGeom prst="rect">
            <a:avLst/>
          </a:prstGeom>
          <a:noFill/>
        </p:spPr>
        <p:txBody>
          <a:bodyPr wrap="square" rtlCol="0">
            <a:spAutoFit/>
          </a:bodyPr>
          <a:lstStyle/>
          <a:p>
            <a:r>
              <a:rPr lang="en-US" dirty="0" smtClean="0"/>
              <a:t>After a trench was dug in the river bed, barges floated prefabricated sections of steel into position and strategically sinking them into the trench (“immersed tube” or “trench and tube” method) After the tubes were laid in the trench divers bolted the sections end-to-end, and cemented the joints.</a:t>
            </a:r>
            <a:endParaRPr lang="en-US" dirty="0"/>
          </a:p>
        </p:txBody>
      </p:sp>
      <p:sp>
        <p:nvSpPr>
          <p:cNvPr id="11" name="Rectangle 10"/>
          <p:cNvSpPr/>
          <p:nvPr/>
        </p:nvSpPr>
        <p:spPr>
          <a:xfrm>
            <a:off x="457200" y="6642556"/>
            <a:ext cx="3200400" cy="215444"/>
          </a:xfrm>
          <a:prstGeom prst="rect">
            <a:avLst/>
          </a:prstGeom>
        </p:spPr>
        <p:txBody>
          <a:bodyPr wrap="square">
            <a:spAutoFit/>
          </a:bodyPr>
          <a:lstStyle/>
          <a:p>
            <a:r>
              <a:rPr lang="en-US" sz="800" dirty="0" smtClean="0"/>
              <a:t>http://en.wikipedia.org/wiki/Detroit%E2%80%93Windsor_Tunnel</a:t>
            </a:r>
            <a:endParaRPr lang="en-US" sz="800" dirty="0"/>
          </a:p>
        </p:txBody>
      </p:sp>
      <p:sp>
        <p:nvSpPr>
          <p:cNvPr id="12" name="Rectangle 11"/>
          <p:cNvSpPr/>
          <p:nvPr/>
        </p:nvSpPr>
        <p:spPr>
          <a:xfrm>
            <a:off x="4724400" y="5486400"/>
            <a:ext cx="2971800" cy="215444"/>
          </a:xfrm>
          <a:prstGeom prst="rect">
            <a:avLst/>
          </a:prstGeom>
        </p:spPr>
        <p:txBody>
          <a:bodyPr wrap="square">
            <a:spAutoFit/>
          </a:bodyPr>
          <a:lstStyle/>
          <a:p>
            <a:r>
              <a:rPr lang="en-US" sz="800" dirty="0" smtClean="0"/>
              <a:t>http://www.borderbookmobile.net/archives/ongoing-research/</a:t>
            </a:r>
            <a:endParaRPr lang="en-US" sz="800" dirty="0"/>
          </a:p>
        </p:txBody>
      </p:sp>
      <p:sp>
        <p:nvSpPr>
          <p:cNvPr id="14" name="Rectangle 13"/>
          <p:cNvSpPr/>
          <p:nvPr/>
        </p:nvSpPr>
        <p:spPr>
          <a:xfrm>
            <a:off x="838200" y="2971800"/>
            <a:ext cx="2514600" cy="461665"/>
          </a:xfrm>
          <a:prstGeom prst="rect">
            <a:avLst/>
          </a:prstGeom>
        </p:spPr>
        <p:txBody>
          <a:bodyPr wrap="square">
            <a:spAutoFit/>
          </a:bodyPr>
          <a:lstStyle/>
          <a:p>
            <a:r>
              <a:rPr lang="en-US" sz="800" dirty="0" smtClean="0"/>
              <a:t>http://www.michiganrailroads.com/RRHX/Stations/CountyStations/WayneStations/DetroitTerminal/TunnelConstruction.htm</a:t>
            </a:r>
            <a:endParaRPr lang="en-US" sz="800" dirty="0"/>
          </a:p>
        </p:txBody>
      </p:sp>
      <p:pic>
        <p:nvPicPr>
          <p:cNvPr id="16" name="Picture 15" descr="Detroit Windsor Tunnel1.jpg"/>
          <p:cNvPicPr>
            <a:picLocks noChangeAspect="1"/>
          </p:cNvPicPr>
          <p:nvPr/>
        </p:nvPicPr>
        <p:blipFill>
          <a:blip r:embed="rId5" cstate="print"/>
          <a:stretch>
            <a:fillRect/>
          </a:stretch>
        </p:blipFill>
        <p:spPr>
          <a:xfrm>
            <a:off x="1828800" y="1219200"/>
            <a:ext cx="1752600" cy="1131888"/>
          </a:xfrm>
          <a:prstGeom prst="rect">
            <a:avLst/>
          </a:prstGeom>
        </p:spPr>
      </p:pic>
      <p:sp>
        <p:nvSpPr>
          <p:cNvPr id="17" name="Rectangle 16"/>
          <p:cNvSpPr/>
          <p:nvPr/>
        </p:nvSpPr>
        <p:spPr>
          <a:xfrm>
            <a:off x="152400" y="1219200"/>
            <a:ext cx="3276600" cy="338554"/>
          </a:xfrm>
          <a:prstGeom prst="rect">
            <a:avLst/>
          </a:prstGeom>
        </p:spPr>
        <p:txBody>
          <a:bodyPr wrap="square">
            <a:spAutoFit/>
          </a:bodyPr>
          <a:lstStyle/>
          <a:p>
            <a:r>
              <a:rPr lang="en-US" sz="800" dirty="0" smtClean="0"/>
              <a:t>http://www.freep.com/article/20131103/NEWS06/311030066/michigan-history-detroit-windsor-tunnel-opens</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7010400" cy="4419600"/>
          </a:xfrm>
        </p:spPr>
        <p:txBody>
          <a:bodyPr>
            <a:normAutofit fontScale="55000" lnSpcReduction="20000"/>
          </a:bodyPr>
          <a:lstStyle/>
          <a:p>
            <a:r>
              <a:rPr lang="en-US" dirty="0" smtClean="0"/>
              <a:t>The welfare allowance was 15 cents per person per day.  There was no unemployment insurance. A wave of bank closures wiped out the life savings of many unemployed workers and retirees, as every neighborhood bank in Detroit went out of business. 568 suicides in Detroit in 1932.</a:t>
            </a:r>
          </a:p>
          <a:p>
            <a:pPr>
              <a:buNone/>
            </a:pPr>
            <a:r>
              <a:rPr lang="en-US" dirty="0" smtClean="0"/>
              <a:t>	Unemployed Ford employees and others (3-5,000) marched from Detroit to Dearborn, funded by the Communist Party USA.  At the Dearborn city limits, police fired tear gas to disperse the crowd, who then threw stones. Dearborn Police and Ford’s “security,” under Harry Bennett, shot and killed 5 workers and 60 more were injured, mainly by gunfire.</a:t>
            </a:r>
          </a:p>
          <a:p>
            <a:r>
              <a:rPr lang="en-US" dirty="0" smtClean="0"/>
              <a:t>Newspapers blamed Communists for inciting workers.  Detroit Mayor </a:t>
            </a:r>
            <a:r>
              <a:rPr lang="en-US" b="1" dirty="0" smtClean="0"/>
              <a:t>Frank Murphy </a:t>
            </a:r>
            <a:r>
              <a:rPr lang="en-US" dirty="0" smtClean="0"/>
              <a:t>called Henry Ford a “terrible man” and Harry Bennett an “inhumane brute.”</a:t>
            </a:r>
          </a:p>
          <a:p>
            <a:r>
              <a:rPr lang="en-US" dirty="0" smtClean="0"/>
              <a:t>Wayne County Prosecutor </a:t>
            </a:r>
            <a:r>
              <a:rPr lang="en-US" b="1" dirty="0" smtClean="0"/>
              <a:t>Harry Toy, </a:t>
            </a:r>
            <a:r>
              <a:rPr lang="en-US" dirty="0" smtClean="0"/>
              <a:t>a stanch anti-communist</a:t>
            </a:r>
            <a:r>
              <a:rPr lang="en-US" b="1" dirty="0" smtClean="0"/>
              <a:t>,</a:t>
            </a:r>
            <a:r>
              <a:rPr lang="en-US" dirty="0" smtClean="0"/>
              <a:t> called the protesters’ actions “unlawful.”</a:t>
            </a:r>
          </a:p>
          <a:p>
            <a:r>
              <a:rPr lang="en-US" dirty="0" smtClean="0"/>
              <a:t> Led to the formation of the United Auto Workers in 1935</a:t>
            </a:r>
          </a:p>
        </p:txBody>
      </p:sp>
      <p:sp>
        <p:nvSpPr>
          <p:cNvPr id="3" name="Title 2"/>
          <p:cNvSpPr>
            <a:spLocks noGrp="1"/>
          </p:cNvSpPr>
          <p:nvPr>
            <p:ph type="title"/>
          </p:nvPr>
        </p:nvSpPr>
        <p:spPr>
          <a:xfrm>
            <a:off x="457200" y="0"/>
            <a:ext cx="8229600" cy="1219200"/>
          </a:xfrm>
        </p:spPr>
        <p:txBody>
          <a:bodyPr/>
          <a:lstStyle/>
          <a:p>
            <a:r>
              <a:rPr lang="en-US" dirty="0" smtClean="0"/>
              <a:t>1932 Ford Hunger March</a:t>
            </a:r>
            <a:endParaRPr lang="en-US" dirty="0"/>
          </a:p>
        </p:txBody>
      </p:sp>
      <p:pic>
        <p:nvPicPr>
          <p:cNvPr id="4" name="Picture 3" descr="Frank Murphy.jpg"/>
          <p:cNvPicPr>
            <a:picLocks noChangeAspect="1"/>
          </p:cNvPicPr>
          <p:nvPr/>
        </p:nvPicPr>
        <p:blipFill>
          <a:blip r:embed="rId3" cstate="print"/>
          <a:stretch>
            <a:fillRect/>
          </a:stretch>
        </p:blipFill>
        <p:spPr>
          <a:xfrm>
            <a:off x="7162800" y="3810000"/>
            <a:ext cx="1600200" cy="1600200"/>
          </a:xfrm>
          <a:prstGeom prst="rect">
            <a:avLst/>
          </a:prstGeom>
        </p:spPr>
      </p:pic>
      <p:pic>
        <p:nvPicPr>
          <p:cNvPr id="5" name="Picture 4" descr="Bennett.jpg"/>
          <p:cNvPicPr>
            <a:picLocks noChangeAspect="1"/>
          </p:cNvPicPr>
          <p:nvPr/>
        </p:nvPicPr>
        <p:blipFill>
          <a:blip r:embed="rId4" cstate="print"/>
          <a:stretch>
            <a:fillRect/>
          </a:stretch>
        </p:blipFill>
        <p:spPr>
          <a:xfrm>
            <a:off x="7086600" y="533400"/>
            <a:ext cx="1676400" cy="1763865"/>
          </a:xfrm>
          <a:prstGeom prst="rect">
            <a:avLst/>
          </a:prstGeom>
        </p:spPr>
      </p:pic>
      <p:sp>
        <p:nvSpPr>
          <p:cNvPr id="6" name="TextBox 5"/>
          <p:cNvSpPr txBox="1"/>
          <p:nvPr/>
        </p:nvSpPr>
        <p:spPr>
          <a:xfrm>
            <a:off x="7086600" y="2286000"/>
            <a:ext cx="2057400" cy="1477328"/>
          </a:xfrm>
          <a:prstGeom prst="rect">
            <a:avLst/>
          </a:prstGeom>
          <a:noFill/>
        </p:spPr>
        <p:txBody>
          <a:bodyPr wrap="square" rtlCol="0">
            <a:spAutoFit/>
          </a:bodyPr>
          <a:lstStyle/>
          <a:p>
            <a:r>
              <a:rPr lang="en-US" dirty="0" smtClean="0"/>
              <a:t>Bennett was head of Ford’s “Service Department” from the mid 1920s to 1945.</a:t>
            </a:r>
            <a:endParaRPr lang="en-US" dirty="0"/>
          </a:p>
        </p:txBody>
      </p:sp>
      <p:sp>
        <p:nvSpPr>
          <p:cNvPr id="7" name="TextBox 6"/>
          <p:cNvSpPr txBox="1"/>
          <p:nvPr/>
        </p:nvSpPr>
        <p:spPr>
          <a:xfrm>
            <a:off x="7086600" y="5410200"/>
            <a:ext cx="1953548" cy="646331"/>
          </a:xfrm>
          <a:prstGeom prst="rect">
            <a:avLst/>
          </a:prstGeom>
          <a:noFill/>
        </p:spPr>
        <p:txBody>
          <a:bodyPr wrap="none" rtlCol="0">
            <a:spAutoFit/>
          </a:bodyPr>
          <a:lstStyle/>
          <a:p>
            <a:r>
              <a:rPr lang="en-US" dirty="0" smtClean="0"/>
              <a:t>Murphy became</a:t>
            </a:r>
          </a:p>
          <a:p>
            <a:r>
              <a:rPr lang="en-US" dirty="0" smtClean="0"/>
              <a:t>Governor in 1936.</a:t>
            </a:r>
            <a:endParaRPr lang="en-US" dirty="0"/>
          </a:p>
        </p:txBody>
      </p:sp>
      <p:pic>
        <p:nvPicPr>
          <p:cNvPr id="9" name="Picture 8" descr="Harry Toy.jpg"/>
          <p:cNvPicPr>
            <a:picLocks noChangeAspect="1"/>
          </p:cNvPicPr>
          <p:nvPr/>
        </p:nvPicPr>
        <p:blipFill>
          <a:blip r:embed="rId5" cstate="print"/>
          <a:stretch>
            <a:fillRect/>
          </a:stretch>
        </p:blipFill>
        <p:spPr>
          <a:xfrm>
            <a:off x="609600" y="5181600"/>
            <a:ext cx="1466411" cy="1371600"/>
          </a:xfrm>
          <a:prstGeom prst="rect">
            <a:avLst/>
          </a:prstGeom>
        </p:spPr>
      </p:pic>
      <p:sp>
        <p:nvSpPr>
          <p:cNvPr id="10" name="TextBox 9"/>
          <p:cNvSpPr txBox="1"/>
          <p:nvPr/>
        </p:nvSpPr>
        <p:spPr>
          <a:xfrm>
            <a:off x="2209800" y="5181600"/>
            <a:ext cx="4114800" cy="1400383"/>
          </a:xfrm>
          <a:prstGeom prst="rect">
            <a:avLst/>
          </a:prstGeom>
          <a:noFill/>
        </p:spPr>
        <p:txBody>
          <a:bodyPr wrap="square" rtlCol="0">
            <a:spAutoFit/>
          </a:bodyPr>
          <a:lstStyle/>
          <a:p>
            <a:r>
              <a:rPr lang="en-US" sz="1700" dirty="0" smtClean="0">
                <a:solidFill>
                  <a:srgbClr val="C00000"/>
                </a:solidFill>
              </a:rPr>
              <a:t>Harry Toy, shown looking at comics for communist teachings, was elected to the Michigan Supreme Court in 1935, and was the Detroit Police Commissioner from 1947 to 1950 </a:t>
            </a:r>
            <a:endParaRPr lang="en-US" sz="1700" dirty="0">
              <a:solidFill>
                <a:srgbClr val="C00000"/>
              </a:solidFill>
            </a:endParaRPr>
          </a:p>
        </p:txBody>
      </p:sp>
      <p:sp>
        <p:nvSpPr>
          <p:cNvPr id="11" name="Rectangle 10"/>
          <p:cNvSpPr/>
          <p:nvPr/>
        </p:nvSpPr>
        <p:spPr>
          <a:xfrm>
            <a:off x="6629400" y="152400"/>
            <a:ext cx="2514600" cy="338554"/>
          </a:xfrm>
          <a:prstGeom prst="rect">
            <a:avLst/>
          </a:prstGeom>
        </p:spPr>
        <p:txBody>
          <a:bodyPr wrap="square">
            <a:spAutoFit/>
          </a:bodyPr>
          <a:lstStyle/>
          <a:p>
            <a:r>
              <a:rPr lang="en-US" sz="800" dirty="0" smtClean="0"/>
              <a:t>http://nuldi.com/the-real-history-of-john-dillinger-and-henry-ford-182618</a:t>
            </a:r>
            <a:endParaRPr lang="en-US" sz="800" dirty="0"/>
          </a:p>
        </p:txBody>
      </p:sp>
      <p:sp>
        <p:nvSpPr>
          <p:cNvPr id="12" name="Rectangle 11"/>
          <p:cNvSpPr/>
          <p:nvPr/>
        </p:nvSpPr>
        <p:spPr>
          <a:xfrm>
            <a:off x="7467600" y="6019800"/>
            <a:ext cx="1524000" cy="338554"/>
          </a:xfrm>
          <a:prstGeom prst="rect">
            <a:avLst/>
          </a:prstGeom>
        </p:spPr>
        <p:txBody>
          <a:bodyPr wrap="square">
            <a:spAutoFit/>
          </a:bodyPr>
          <a:lstStyle/>
          <a:p>
            <a:r>
              <a:rPr lang="en-US" sz="800" dirty="0" smtClean="0"/>
              <a:t>http://www.biography.com/people/frank-murphy-9418715</a:t>
            </a:r>
            <a:endParaRPr lang="en-US" sz="800" dirty="0"/>
          </a:p>
        </p:txBody>
      </p:sp>
      <p:sp>
        <p:nvSpPr>
          <p:cNvPr id="13" name="Rectangle 12"/>
          <p:cNvSpPr/>
          <p:nvPr/>
        </p:nvSpPr>
        <p:spPr>
          <a:xfrm>
            <a:off x="228600" y="6519446"/>
            <a:ext cx="2362200" cy="338554"/>
          </a:xfrm>
          <a:prstGeom prst="rect">
            <a:avLst/>
          </a:prstGeom>
        </p:spPr>
        <p:txBody>
          <a:bodyPr wrap="square">
            <a:spAutoFit/>
          </a:bodyPr>
          <a:lstStyle/>
          <a:p>
            <a:r>
              <a:rPr lang="en-US" sz="800" dirty="0" smtClean="0"/>
              <a:t>http://boards.collectorssociety.com/ubbthreads.php?ubb=showflat&amp;Number=4092080&amp;fpart=3</a:t>
            </a:r>
            <a:endParaRPr lang="en-US" sz="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475</TotalTime>
  <Words>2890</Words>
  <Application>Microsoft Office PowerPoint</Application>
  <PresentationFormat>On-screen Show (4:3)</PresentationFormat>
  <Paragraphs>258</Paragraphs>
  <Slides>34</Slides>
  <Notes>29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Trek</vt:lpstr>
      <vt:lpstr>The Great Depression and WWII</vt:lpstr>
      <vt:lpstr>Causes of the Great Depression</vt:lpstr>
      <vt:lpstr>How bad was it?</vt:lpstr>
      <vt:lpstr>Tough times for auto industry</vt:lpstr>
      <vt:lpstr>How bad was it in Michigan?</vt:lpstr>
      <vt:lpstr>Americans Face the Depression</vt:lpstr>
      <vt:lpstr>Ambassador Bridge</vt:lpstr>
      <vt:lpstr>The Detroit-Windsor Tunnel</vt:lpstr>
      <vt:lpstr>1932 Ford Hunger March</vt:lpstr>
      <vt:lpstr>The Growth of Labor Unions</vt:lpstr>
      <vt:lpstr>“The Radio Priest”</vt:lpstr>
      <vt:lpstr>The black legion</vt:lpstr>
      <vt:lpstr>City OF CHAMPIONS</vt:lpstr>
      <vt:lpstr>JOE LoUIS</vt:lpstr>
      <vt:lpstr>Michigan Turns Democratic</vt:lpstr>
      <vt:lpstr>Gov. William Comstock</vt:lpstr>
      <vt:lpstr>Election of 1936</vt:lpstr>
      <vt:lpstr>The Birth of the UAW in 1935</vt:lpstr>
      <vt:lpstr>UAW takes on GM in Flint</vt:lpstr>
      <vt:lpstr>Battle of the overpass</vt:lpstr>
      <vt:lpstr>Bennett’s Castle and Lodge</vt:lpstr>
      <vt:lpstr>Walter Reuther</vt:lpstr>
      <vt:lpstr>Michigan during WWII</vt:lpstr>
      <vt:lpstr>The Arsenal of Democracy</vt:lpstr>
      <vt:lpstr>The Greater Buffalo becomes the USS Sable </vt:lpstr>
      <vt:lpstr>George D. Mason – Architect</vt:lpstr>
      <vt:lpstr>Albert Kahn – Detroit’s most famous architect</vt:lpstr>
      <vt:lpstr>Willow Run</vt:lpstr>
      <vt:lpstr>Another Great Migration</vt:lpstr>
      <vt:lpstr>Sojourner Truth Housing Project</vt:lpstr>
      <vt:lpstr>Packard “Hate Strike”</vt:lpstr>
      <vt:lpstr>1943 Detroit Riot</vt:lpstr>
      <vt:lpstr>America wins the war</vt:lpstr>
      <vt:lpstr>Detroit Industry by Diego Rivera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 and WWII</dc:title>
  <dc:creator>Debbie</dc:creator>
  <cp:lastModifiedBy>Owner</cp:lastModifiedBy>
  <cp:revision>55</cp:revision>
  <dcterms:created xsi:type="dcterms:W3CDTF">2014-03-08T23:21:59Z</dcterms:created>
  <dcterms:modified xsi:type="dcterms:W3CDTF">2014-04-02T03:32:18Z</dcterms:modified>
</cp:coreProperties>
</file>